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Proza Libre"/>
      <p:regular r:id="rId45"/>
      <p:bold r:id="rId46"/>
      <p:italic r:id="rId47"/>
      <p:boldItalic r:id="rId48"/>
    </p:embeddedFont>
    <p:embeddedFont>
      <p:font typeface="Helvetica Neue"/>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7" roundtripDataSignature="AMtx7mhn0xpuXoC/nqNRiouEfUS9GN9t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ProzaLibre-bold.fntdata"/><Relationship Id="rId45" Type="http://schemas.openxmlformats.org/officeDocument/2006/relationships/font" Target="fonts/ProzaLibr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rozaLibre-boldItalic.fntdata"/><Relationship Id="rId47" Type="http://schemas.openxmlformats.org/officeDocument/2006/relationships/font" Target="fonts/ProzaLibre-italic.fntdata"/><Relationship Id="rId4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italic.fntdata"/><Relationship Id="rId50" Type="http://schemas.openxmlformats.org/officeDocument/2006/relationships/font" Target="fonts/HelveticaNeue-bold.fntdata"/><Relationship Id="rId53" Type="http://schemas.openxmlformats.org/officeDocument/2006/relationships/font" Target="fonts/OpenSans-regular.fntdata"/><Relationship Id="rId52" Type="http://schemas.openxmlformats.org/officeDocument/2006/relationships/font" Target="fonts/HelveticaNeue-boldItalic.fntdata"/><Relationship Id="rId11" Type="http://schemas.openxmlformats.org/officeDocument/2006/relationships/slide" Target="slides/slide7.xml"/><Relationship Id="rId55" Type="http://schemas.openxmlformats.org/officeDocument/2006/relationships/font" Target="fonts/OpenSans-italic.fntdata"/><Relationship Id="rId10" Type="http://schemas.openxmlformats.org/officeDocument/2006/relationships/slide" Target="slides/slide6.xml"/><Relationship Id="rId54" Type="http://schemas.openxmlformats.org/officeDocument/2006/relationships/font" Target="fonts/OpenSans-bold.fntdata"/><Relationship Id="rId13" Type="http://schemas.openxmlformats.org/officeDocument/2006/relationships/slide" Target="slides/slide9.xml"/><Relationship Id="rId57" Type="http://customschemas.google.com/relationships/presentationmetadata" Target="metadata"/><Relationship Id="rId12" Type="http://schemas.openxmlformats.org/officeDocument/2006/relationships/slide" Target="slides/slide8.xml"/><Relationship Id="rId56"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archive.org/web/20170713143044/http:/www.bp.com/content/dam/bp/pdf/sustainability/issue-reports/Deepwater_Horizon_Accident_Investigation_Report.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Introduce third module with a quick re-cap of topic area covered on the last session.</a:t>
            </a:r>
            <a:endParaRPr/>
          </a:p>
          <a:p>
            <a:pPr indent="0" lvl="0" marL="0" rtl="0" algn="l">
              <a:spcBef>
                <a:spcPts val="0"/>
              </a:spcBef>
              <a:spcAft>
                <a:spcPts val="0"/>
              </a:spcAft>
              <a:buNone/>
            </a:pPr>
            <a:br>
              <a:rPr lang="en-GB"/>
            </a:br>
            <a:r>
              <a:rPr lang="en-GB"/>
              <a:t>This is an important sessions as it:</a:t>
            </a:r>
            <a:endParaRPr/>
          </a:p>
          <a:p>
            <a:pPr indent="-228600" lvl="0" marL="228600" rtl="0" algn="l">
              <a:spcBef>
                <a:spcPts val="0"/>
              </a:spcBef>
              <a:spcAft>
                <a:spcPts val="0"/>
              </a:spcAft>
              <a:buClr>
                <a:schemeClr val="dk1"/>
              </a:buClr>
              <a:buSzPts val="1200"/>
              <a:buFont typeface="Calibri"/>
              <a:buAutoNum type="arabicPeriod"/>
            </a:pPr>
            <a:r>
              <a:rPr lang="en-GB"/>
              <a:t>Identifies the important role Supervisors &amp; Managers have in promoting OHS policies and practice. They should be role models of good practice; be proactive and supportive and always vigilant for potential risks and hazards.</a:t>
            </a:r>
            <a:br>
              <a:rPr lang="en-GB"/>
            </a:br>
            <a:endParaRPr/>
          </a:p>
          <a:p>
            <a:pPr indent="-228600" lvl="0" marL="228600" rtl="0" algn="l">
              <a:spcBef>
                <a:spcPts val="0"/>
              </a:spcBef>
              <a:spcAft>
                <a:spcPts val="0"/>
              </a:spcAft>
              <a:buClr>
                <a:schemeClr val="dk1"/>
              </a:buClr>
              <a:buSzPts val="1200"/>
              <a:buFont typeface="Calibri"/>
              <a:buAutoNum type="arabicPeriod"/>
            </a:pPr>
            <a:r>
              <a:rPr lang="en-GB"/>
              <a:t>Deals with the outcomes of poor OHS practice. (E.g. what happens when we get it wrong? (Worker injuries and accidents at the workplace).</a:t>
            </a:r>
            <a:br>
              <a:rPr lang="en-GB"/>
            </a:br>
            <a:endParaRPr/>
          </a:p>
          <a:p>
            <a:pPr indent="-228600" lvl="0" marL="228600" rtl="0" algn="l">
              <a:spcBef>
                <a:spcPts val="0"/>
              </a:spcBef>
              <a:spcAft>
                <a:spcPts val="0"/>
              </a:spcAft>
              <a:buClr>
                <a:schemeClr val="dk1"/>
              </a:buClr>
              <a:buSzPts val="1200"/>
              <a:buFont typeface="Calibri"/>
              <a:buAutoNum type="arabicPeriod"/>
            </a:pPr>
            <a:r>
              <a:rPr lang="en-GB"/>
              <a:t>Looks at how Supervisors &amp; Managers can be ‘proactive’ and help prevent injuries and work-related ill-health issues by understanding  about accident investigation and reporting.   </a:t>
            </a:r>
            <a:br>
              <a:rPr lang="en-GB"/>
            </a:b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685800" y="4400549"/>
            <a:ext cx="5486400" cy="378498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latin typeface="Calibri"/>
                <a:ea typeface="Calibri"/>
                <a:cs typeface="Calibri"/>
                <a:sym typeface="Calibri"/>
              </a:rPr>
              <a:t>Split class into three groups.</a:t>
            </a:r>
            <a:br>
              <a:rPr lang="en-GB">
                <a:latin typeface="Calibri"/>
                <a:ea typeface="Calibri"/>
                <a:cs typeface="Calibri"/>
                <a:sym typeface="Calibri"/>
              </a:rPr>
            </a:br>
            <a:r>
              <a:rPr lang="en-GB">
                <a:latin typeface="Calibri"/>
                <a:ea typeface="Calibri"/>
                <a:cs typeface="Calibri"/>
                <a:sym typeface="Calibri"/>
              </a:rPr>
              <a:t>Ask the 1</a:t>
            </a:r>
            <a:r>
              <a:rPr baseline="30000" lang="en-GB">
                <a:latin typeface="Calibri"/>
                <a:ea typeface="Calibri"/>
                <a:cs typeface="Calibri"/>
                <a:sym typeface="Calibri"/>
              </a:rPr>
              <a:t>st</a:t>
            </a:r>
            <a:r>
              <a:rPr lang="en-GB">
                <a:latin typeface="Calibri"/>
                <a:ea typeface="Calibri"/>
                <a:cs typeface="Calibri"/>
                <a:sym typeface="Calibri"/>
              </a:rPr>
              <a:t> group to define the responsibilities of the OHS Manager </a:t>
            </a:r>
            <a:br>
              <a:rPr lang="en-GB">
                <a:latin typeface="Calibri"/>
                <a:ea typeface="Calibri"/>
                <a:cs typeface="Calibri"/>
                <a:sym typeface="Calibri"/>
              </a:rPr>
            </a:br>
            <a:r>
              <a:rPr lang="en-GB">
                <a:latin typeface="Calibri"/>
                <a:ea typeface="Calibri"/>
                <a:cs typeface="Calibri"/>
                <a:sym typeface="Calibri"/>
              </a:rPr>
              <a:t>The next group should do the same for Supervisors; and third group to consider the responsibilities employees have under the OHS policy.</a:t>
            </a:r>
            <a:endParaRPr/>
          </a:p>
          <a:p>
            <a:pPr indent="0" lvl="0" marL="0" rtl="0" algn="l">
              <a:spcBef>
                <a:spcPts val="0"/>
              </a:spcBef>
              <a:spcAft>
                <a:spcPts val="0"/>
              </a:spcAft>
              <a:buNone/>
            </a:pPr>
            <a:r>
              <a:rPr lang="en-GB">
                <a:latin typeface="Calibri"/>
                <a:ea typeface="Calibri"/>
                <a:cs typeface="Calibri"/>
                <a:sym typeface="Calibri"/>
              </a:rPr>
              <a:t>Apart from providing an answer for their individual (a, b, or c) all groups should provide an answer for (d) as well. </a:t>
            </a:r>
            <a:br>
              <a:rPr lang="en-GB">
                <a:latin typeface="Calibri"/>
                <a:ea typeface="Calibri"/>
                <a:cs typeface="Calibri"/>
                <a:sym typeface="Calibri"/>
              </a:rPr>
            </a:br>
            <a:r>
              <a:rPr lang="en-GB">
                <a:latin typeface="Calibri"/>
                <a:ea typeface="Calibri"/>
                <a:cs typeface="Calibri"/>
                <a:sym typeface="Calibri"/>
              </a:rPr>
              <a:t>Compare answers with: </a:t>
            </a:r>
            <a:r>
              <a:rPr b="1" lang="en-GB">
                <a:latin typeface="Calibri"/>
                <a:ea typeface="Calibri"/>
                <a:cs typeface="Calibri"/>
                <a:sym typeface="Calibri"/>
              </a:rPr>
              <a:t>‘</a:t>
            </a:r>
            <a:r>
              <a:rPr b="1" lang="en-GB"/>
              <a:t>MANAGING HEALTH &amp; SAFETY IN THE WORKPLACE’</a:t>
            </a:r>
            <a:r>
              <a:rPr b="1" lang="en-GB">
                <a:latin typeface="Calibri"/>
                <a:ea typeface="Calibri"/>
                <a:cs typeface="Calibri"/>
                <a:sym typeface="Calibri"/>
              </a:rPr>
              <a:t> </a:t>
            </a:r>
            <a:r>
              <a:rPr lang="en-GB">
                <a:latin typeface="Calibri"/>
                <a:ea typeface="Calibri"/>
                <a:cs typeface="Calibri"/>
                <a:sym typeface="Calibri"/>
              </a:rPr>
              <a:t>(Pages 9-11) </a:t>
            </a:r>
            <a:r>
              <a:rPr lang="en-GB"/>
              <a:t>Department of Inspections for Factories and Establishments (</a:t>
            </a:r>
            <a:r>
              <a:rPr b="1" lang="en-GB"/>
              <a:t>DIFE</a:t>
            </a:r>
            <a:r>
              <a:rPr lang="en-GB"/>
              <a:t>) Ministry of Labour and Employment.</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During report back stress that employees have responsibilities to adhere to policies &amp; procedures &amp; wear PPE etc.</a:t>
            </a:r>
            <a:endParaRPr/>
          </a:p>
          <a:p>
            <a:pPr indent="0" lvl="0" marL="0" rtl="0" algn="l">
              <a:spcBef>
                <a:spcPts val="0"/>
              </a:spcBef>
              <a:spcAft>
                <a:spcPts val="0"/>
              </a:spcAft>
              <a:buNone/>
            </a:pPr>
            <a:r>
              <a:rPr lang="en-GB">
                <a:latin typeface="Calibri"/>
                <a:ea typeface="Calibri"/>
                <a:cs typeface="Calibri"/>
                <a:sym typeface="Calibri"/>
              </a:rPr>
              <a:t>Highlight that the OHS Manager should have a degree of independence and competence to advise both management and workers. The Manager will also liaise with external agencies such Fire Service; H&amp;S Inspectors &amp; Local Authorities etc.</a:t>
            </a:r>
            <a:endParaRPr/>
          </a:p>
          <a:p>
            <a:pPr indent="0" lvl="0" marL="0" rtl="0" algn="l">
              <a:spcBef>
                <a:spcPts val="0"/>
              </a:spcBef>
              <a:spcAft>
                <a:spcPts val="0"/>
              </a:spcAft>
              <a:buNone/>
            </a:pPr>
            <a:r>
              <a:rPr lang="en-GB">
                <a:latin typeface="Calibri"/>
                <a:ea typeface="Calibri"/>
                <a:cs typeface="Calibri"/>
                <a:sym typeface="Calibri"/>
              </a:rPr>
              <a:t>End by identifying that everyone has a role to play in ensuring good OHS standards.</a:t>
            </a:r>
            <a:endParaRPr/>
          </a:p>
          <a:p>
            <a:pPr indent="0" lvl="0" marL="0" rtl="0" algn="l">
              <a:spcBef>
                <a:spcPts val="0"/>
              </a:spcBef>
              <a:spcAft>
                <a:spcPts val="0"/>
              </a:spcAft>
              <a:buNone/>
            </a:pPr>
            <a:r>
              <a:rPr lang="en-GB">
                <a:latin typeface="Calibri"/>
                <a:ea typeface="Calibri"/>
                <a:cs typeface="Calibri"/>
                <a:sym typeface="Calibri"/>
              </a:rPr>
              <a:t>Also remind trainees that the other essential elements of policy &amp; procedures we have already covered on earlier modules when we discussed risk assessment and hazard identification.</a:t>
            </a:r>
            <a:endParaRPr/>
          </a:p>
        </p:txBody>
      </p:sp>
      <p:sp>
        <p:nvSpPr>
          <p:cNvPr id="182" name="Google Shape;18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Trainers</a:t>
            </a:r>
            <a:r>
              <a:rPr lang="en-GB"/>
              <a:t>: </a:t>
            </a:r>
            <a:endParaRPr/>
          </a:p>
          <a:p>
            <a:pPr indent="0" lvl="0" marL="0" rtl="0" algn="l">
              <a:spcBef>
                <a:spcPts val="0"/>
              </a:spcBef>
              <a:spcAft>
                <a:spcPts val="0"/>
              </a:spcAft>
              <a:buNone/>
            </a:pPr>
            <a:r>
              <a:rPr lang="en-GB"/>
              <a:t>Highlight that these factors need to be in place to support effective OHS management system.</a:t>
            </a:r>
            <a:endParaRPr/>
          </a:p>
          <a:p>
            <a:pPr indent="0" lvl="0" marL="0" rtl="0" algn="l">
              <a:spcBef>
                <a:spcPts val="0"/>
              </a:spcBef>
              <a:spcAft>
                <a:spcPts val="0"/>
              </a:spcAft>
              <a:buNone/>
            </a:pPr>
            <a:r>
              <a:rPr lang="en-GB"/>
              <a:t>If these elements are missing the OHS management approach is likely to be flawed. </a:t>
            </a:r>
            <a:endParaRPr/>
          </a:p>
        </p:txBody>
      </p:sp>
      <p:sp>
        <p:nvSpPr>
          <p:cNvPr id="192" name="Google Shape;1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This slide runs through the need for a systematic management approach to dealing with OHS.</a:t>
            </a:r>
            <a:endParaRPr/>
          </a:p>
          <a:p>
            <a:pPr indent="0" lvl="0" marL="0" rtl="0" algn="l">
              <a:spcBef>
                <a:spcPts val="0"/>
              </a:spcBef>
              <a:spcAft>
                <a:spcPts val="0"/>
              </a:spcAft>
              <a:buNone/>
            </a:pPr>
            <a:r>
              <a:rPr lang="en-GB"/>
              <a:t>As Supervisors &amp; Managers would oversee production quality, productivity and performance, so should they endeavour to ensure that the management of OHS arrangements are treated with the same level of importance.</a:t>
            </a:r>
            <a:endParaRPr/>
          </a:p>
          <a:p>
            <a:pPr indent="0" lvl="0" marL="0" rtl="0" algn="l">
              <a:spcBef>
                <a:spcPts val="0"/>
              </a:spcBef>
              <a:spcAft>
                <a:spcPts val="0"/>
              </a:spcAft>
              <a:buNone/>
            </a:pPr>
            <a:r>
              <a:rPr lang="en-GB"/>
              <a:t>Poor quality management leads to spoiled products. Poor OHS management leads to sick, injured and, in the worst scenarios, dead workers.</a:t>
            </a:r>
            <a:endParaRPr/>
          </a:p>
          <a:p>
            <a:pPr indent="0" lvl="0" marL="0" rtl="0" algn="l">
              <a:spcBef>
                <a:spcPts val="0"/>
              </a:spcBef>
              <a:spcAft>
                <a:spcPts val="0"/>
              </a:spcAft>
              <a:buNone/>
            </a:pPr>
            <a:r>
              <a:rPr lang="en-GB"/>
              <a:t>The recognition of the factors highlighted on this slide help underpin the company’s safety policy. </a:t>
            </a:r>
            <a:endParaRPr/>
          </a:p>
        </p:txBody>
      </p:sp>
      <p:sp>
        <p:nvSpPr>
          <p:cNvPr id="203" name="Google Shape;20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latin typeface="Calibri"/>
                <a:ea typeface="Calibri"/>
                <a:cs typeface="Calibri"/>
                <a:sym typeface="Calibri"/>
              </a:rPr>
              <a:t>Trainers</a:t>
            </a:r>
            <a:r>
              <a:rPr lang="en-GB">
                <a:latin typeface="Calibri"/>
                <a:ea typeface="Calibri"/>
                <a:cs typeface="Calibri"/>
                <a:sym typeface="Calibri"/>
              </a:rPr>
              <a:t>:</a:t>
            </a:r>
            <a:endParaRPr/>
          </a:p>
          <a:p>
            <a:pPr indent="0" lvl="0" marL="0" rtl="0" algn="l">
              <a:spcBef>
                <a:spcPts val="0"/>
              </a:spcBef>
              <a:spcAft>
                <a:spcPts val="0"/>
              </a:spcAft>
              <a:buNone/>
            </a:pPr>
            <a:r>
              <a:rPr lang="en-GB">
                <a:latin typeface="Calibri"/>
                <a:ea typeface="Calibri"/>
                <a:cs typeface="Calibri"/>
                <a:sym typeface="Calibri"/>
              </a:rPr>
              <a:t>Make the link between the items on this slide and the feedback from the previous slide/exercise. results from each group and present the results on a flip chart or whiteboard if possible.</a:t>
            </a:r>
            <a:br>
              <a:rPr lang="en-GB">
                <a:latin typeface="Calibri"/>
                <a:ea typeface="Calibri"/>
                <a:cs typeface="Calibri"/>
                <a:sym typeface="Calibri"/>
              </a:rPr>
            </a:br>
            <a:r>
              <a:rPr lang="en-GB">
                <a:latin typeface="Calibri"/>
                <a:ea typeface="Calibri"/>
                <a:cs typeface="Calibri"/>
                <a:sym typeface="Calibri"/>
              </a:rPr>
              <a:t>Build on the groups responses by explaining that managers and supervisors are responsible for ensuring that health and safety standards are met.  </a:t>
            </a:r>
            <a:br>
              <a:rPr lang="en-GB">
                <a:latin typeface="Calibri"/>
                <a:ea typeface="Calibri"/>
                <a:cs typeface="Calibri"/>
                <a:sym typeface="Calibri"/>
              </a:rPr>
            </a:br>
            <a:br>
              <a:rPr lang="en-GB">
                <a:latin typeface="Calibri"/>
                <a:ea typeface="Calibri"/>
                <a:cs typeface="Calibri"/>
                <a:sym typeface="Calibri"/>
              </a:rPr>
            </a:br>
            <a:r>
              <a:rPr lang="en-GB">
                <a:latin typeface="Calibri"/>
                <a:ea typeface="Calibri"/>
                <a:cs typeface="Calibri"/>
                <a:sym typeface="Calibri"/>
              </a:rPr>
              <a:t>Stress that Supervisors &amp; managers should lead by example in OHS matters . They should be aware of their own limitations in experience and competency and should know when to seek specialist advice. </a:t>
            </a:r>
            <a:endParaRPr/>
          </a:p>
          <a:p>
            <a:pPr indent="0" lvl="0" marL="0" rtl="0" algn="l">
              <a:spcBef>
                <a:spcPts val="0"/>
              </a:spcBef>
              <a:spcAft>
                <a:spcPts val="0"/>
              </a:spcAft>
              <a:buNone/>
            </a:pPr>
            <a:r>
              <a:t/>
            </a:r>
            <a:endParaRPr/>
          </a:p>
        </p:txBody>
      </p:sp>
      <p:sp>
        <p:nvSpPr>
          <p:cNvPr id="241" name="Google Shape;24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4:notes"/>
          <p:cNvSpPr txBox="1"/>
          <p:nvPr>
            <p:ph idx="1" type="body"/>
          </p:nvPr>
        </p:nvSpPr>
        <p:spPr>
          <a:xfrm>
            <a:off x="685800" y="4400549"/>
            <a:ext cx="5486400" cy="378498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In one of the earlier activities (see slide 7) we have asked the trainees to identify what role and responsibilities Supervisors, Managers, Employees &amp; safety Committee members have in connection with OHS.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This slide summarises some of the ‘softer’ OHS cultural, behavioural and wider responsibilities Supervisors &amp; Managers have in the factory. </a:t>
            </a:r>
            <a:endParaRPr/>
          </a:p>
        </p:txBody>
      </p:sp>
      <p:sp>
        <p:nvSpPr>
          <p:cNvPr id="267" name="Google Shape;26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Trainer:</a:t>
            </a:r>
            <a:endParaRPr/>
          </a:p>
          <a:p>
            <a:pPr indent="0" lvl="0" marL="0" rtl="0" algn="l">
              <a:spcBef>
                <a:spcPts val="0"/>
              </a:spcBef>
              <a:spcAft>
                <a:spcPts val="0"/>
              </a:spcAft>
              <a:buNone/>
            </a:pPr>
            <a:r>
              <a:rPr lang="en-GB"/>
              <a:t>Advise the group that the session is now going to explore the important topic of accident investigation. This is an important skills that Supervisors and Managers should develop.</a:t>
            </a:r>
            <a:endParaRPr/>
          </a:p>
          <a:p>
            <a:pPr indent="0" lvl="0" marL="0" rtl="0" algn="l">
              <a:spcBef>
                <a:spcPts val="0"/>
              </a:spcBef>
              <a:spcAft>
                <a:spcPts val="0"/>
              </a:spcAft>
              <a:buNone/>
            </a:pPr>
            <a:r>
              <a:rPr lang="en-GB"/>
              <a:t>We will cover knowledge, approaches and techniques and theory and practice. Ask them to reflect on any near-misses or accidents they have had in the home, community or workplace and what happened.</a:t>
            </a:r>
            <a:endParaRPr/>
          </a:p>
        </p:txBody>
      </p:sp>
      <p:sp>
        <p:nvSpPr>
          <p:cNvPr id="288" name="Google Shape;2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GB"/>
              <a:t>11/27/2020</a:t>
            </a:r>
            <a:endParaRPr/>
          </a:p>
        </p:txBody>
      </p:sp>
      <p:sp>
        <p:nvSpPr>
          <p:cNvPr id="303" name="Google Shape;30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304" name="Google Shape;3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Trainer:</a:t>
            </a:r>
            <a:endParaRPr/>
          </a:p>
          <a:p>
            <a:pPr indent="0" lvl="0" marL="0" rtl="0" algn="l">
              <a:spcBef>
                <a:spcPts val="0"/>
              </a:spcBef>
              <a:spcAft>
                <a:spcPts val="0"/>
              </a:spcAft>
              <a:buNone/>
            </a:pPr>
            <a:r>
              <a:rPr lang="en-GB"/>
              <a:t>Self-explanatory slide.</a:t>
            </a:r>
            <a:endParaRPr/>
          </a:p>
          <a:p>
            <a:pPr indent="0" lvl="0" marL="0" rtl="0" algn="l">
              <a:spcBef>
                <a:spcPts val="0"/>
              </a:spcBef>
              <a:spcAft>
                <a:spcPts val="0"/>
              </a:spcAft>
              <a:buNone/>
            </a:pPr>
            <a:r>
              <a:rPr lang="en-GB"/>
              <a:t>Very run through key topics to be covered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endParaRPr/>
          </a:p>
          <a:p>
            <a:pPr indent="0" lvl="0" marL="0" rtl="0" algn="l">
              <a:spcBef>
                <a:spcPts val="0"/>
              </a:spcBef>
              <a:spcAft>
                <a:spcPts val="0"/>
              </a:spcAft>
              <a:buNone/>
            </a:pPr>
            <a:r>
              <a:rPr lang="en-GB"/>
              <a:t>Remind group of definition as we have to have an objective consideration of the complex factors covered by accident causation.</a:t>
            </a:r>
            <a:endParaRPr/>
          </a:p>
          <a:p>
            <a:pPr indent="0" lvl="0" marL="0" rtl="0" algn="l">
              <a:spcBef>
                <a:spcPts val="0"/>
              </a:spcBef>
              <a:spcAft>
                <a:spcPts val="0"/>
              </a:spcAft>
              <a:buNone/>
            </a:pPr>
            <a:r>
              <a:rPr lang="en-GB"/>
              <a:t>It is inappropriate just to apportion blame to the worker. </a:t>
            </a:r>
            <a:endParaRPr/>
          </a:p>
        </p:txBody>
      </p:sp>
      <p:sp>
        <p:nvSpPr>
          <p:cNvPr id="315" name="Google Shape;31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We often focus on the accidents and spend less time addressing the incidents or near-misses.</a:t>
            </a:r>
            <a:endParaRPr/>
          </a:p>
          <a:p>
            <a:pPr indent="0" lvl="0" marL="0" rtl="0" algn="l">
              <a:spcBef>
                <a:spcPts val="0"/>
              </a:spcBef>
              <a:spcAft>
                <a:spcPts val="0"/>
              </a:spcAft>
              <a:buNone/>
            </a:pPr>
            <a:r>
              <a:rPr lang="en-GB"/>
              <a:t>A near-miss is often an accident waiting to happen. </a:t>
            </a:r>
            <a:endParaRPr/>
          </a:p>
          <a:p>
            <a:pPr indent="0" lvl="0" marL="0" rtl="0" algn="l">
              <a:spcBef>
                <a:spcPts val="0"/>
              </a:spcBef>
              <a:spcAft>
                <a:spcPts val="0"/>
              </a:spcAft>
              <a:buNone/>
            </a:pPr>
            <a:r>
              <a:rPr lang="en-GB"/>
              <a:t>If we are proactive in investigating the near misses and incidents we can often prevent accidents rather than just being reactive after the accident has occurred.</a:t>
            </a:r>
            <a:endParaRPr/>
          </a:p>
        </p:txBody>
      </p:sp>
      <p:sp>
        <p:nvSpPr>
          <p:cNvPr id="325" name="Google Shape;32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endParaRPr/>
          </a:p>
          <a:p>
            <a:pPr indent="0" lvl="0" marL="0" rtl="0" algn="l">
              <a:spcBef>
                <a:spcPts val="0"/>
              </a:spcBef>
              <a:spcAft>
                <a:spcPts val="0"/>
              </a:spcAft>
              <a:buNone/>
            </a:pPr>
            <a:r>
              <a:rPr lang="en-GB"/>
              <a:t>Explain that consideration of the various aspects or causes of an accident can be broken down in to 5 key headings and that aspects of these may overlap or influence a situation to create or generate an accident</a:t>
            </a:r>
            <a:endParaRPr/>
          </a:p>
        </p:txBody>
      </p:sp>
      <p:sp>
        <p:nvSpPr>
          <p:cNvPr id="343" name="Google Shape;34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334448"/>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1100"/>
              <a:t>Trainer</a:t>
            </a:r>
            <a:r>
              <a:rPr b="0" lang="en-GB" sz="1100"/>
              <a:t>:</a:t>
            </a:r>
            <a:br>
              <a:rPr b="0" lang="en-GB" sz="1100"/>
            </a:br>
            <a:r>
              <a:rPr b="0" lang="en-GB" sz="1100"/>
              <a:t>Highlight key topic areas being covered in this session.</a:t>
            </a:r>
            <a:endParaRPr/>
          </a:p>
          <a:p>
            <a:pPr indent="0" lvl="0" marL="0" rtl="0" algn="l">
              <a:spcBef>
                <a:spcPts val="0"/>
              </a:spcBef>
              <a:spcAft>
                <a:spcPts val="0"/>
              </a:spcAft>
              <a:buNone/>
            </a:pPr>
            <a:r>
              <a:rPr b="0" lang="en-GB" sz="1100"/>
              <a:t>This module is important as it combines  some of the key concepts of OHS policy and management.</a:t>
            </a:r>
            <a:endParaRPr/>
          </a:p>
          <a:p>
            <a:pPr indent="0" lvl="0" marL="0" rtl="0" algn="l">
              <a:spcBef>
                <a:spcPts val="0"/>
              </a:spcBef>
              <a:spcAft>
                <a:spcPts val="0"/>
              </a:spcAft>
              <a:buNone/>
            </a:pPr>
            <a:r>
              <a:rPr b="0" lang="en-GB" sz="1100"/>
              <a:t>Our focus is to adopt a ‘preventative’ approach rather than a compensatory one.</a:t>
            </a:r>
            <a:endParaRPr/>
          </a:p>
          <a:p>
            <a:pPr indent="0" lvl="0" marL="0" rtl="0" algn="l">
              <a:spcBef>
                <a:spcPts val="0"/>
              </a:spcBef>
              <a:spcAft>
                <a:spcPts val="0"/>
              </a:spcAft>
              <a:buNone/>
            </a:pPr>
            <a:r>
              <a:rPr b="0" lang="en-GB" sz="1100"/>
              <a:t>We want to prevent accidents and ill-health rather than compensate workers (and their families) for diseases, injuries or even death.</a:t>
            </a:r>
            <a:endParaRPr/>
          </a:p>
          <a:p>
            <a:pPr indent="0" lvl="0" marL="0" rtl="0" algn="l">
              <a:spcBef>
                <a:spcPts val="0"/>
              </a:spcBef>
              <a:spcAft>
                <a:spcPts val="0"/>
              </a:spcAft>
              <a:buNone/>
            </a:pPr>
            <a:r>
              <a:rPr b="0" lang="en-GB" sz="1100"/>
              <a:t>No amount of money can replace a hand or the loss of one’s eyesight. </a:t>
            </a:r>
            <a:endParaRPr/>
          </a:p>
          <a:p>
            <a:pPr indent="0" lvl="0" marL="0" rtl="0" algn="l">
              <a:spcBef>
                <a:spcPts val="0"/>
              </a:spcBef>
              <a:spcAft>
                <a:spcPts val="0"/>
              </a:spcAft>
              <a:buNone/>
            </a:pPr>
            <a:r>
              <a:rPr b="0" lang="en-GB" sz="1100"/>
              <a:t>So,it is all our interests to carry out our responsibilities to the best of our ability.  </a:t>
            </a:r>
            <a:endParaRPr b="1" sz="1100"/>
          </a:p>
          <a:p>
            <a:pPr indent="0" lvl="0" marL="0" rtl="0" algn="l">
              <a:spcBef>
                <a:spcPts val="0"/>
              </a:spcBef>
              <a:spcAft>
                <a:spcPts val="0"/>
              </a:spcAft>
              <a:buNone/>
            </a:pPr>
            <a:r>
              <a:t/>
            </a:r>
            <a:endParaRPr sz="1100"/>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Briefly, mentioned the heading/s (Task) on the next few slides but don’t go through every bullet points – just give a flavour of what should be considered.</a:t>
            </a:r>
            <a:endParaRPr/>
          </a:p>
          <a:p>
            <a:pPr indent="0" lvl="0" marL="0" rtl="0" algn="l">
              <a:spcBef>
                <a:spcPts val="0"/>
              </a:spcBef>
              <a:spcAft>
                <a:spcPts val="0"/>
              </a:spcAft>
              <a:buNone/>
            </a:pPr>
            <a:r>
              <a:rPr lang="en-GB"/>
              <a:t>Remember the slides coloured ‘Blue’ are also for reference after/off-course and it is not necessary to cover everything on the slide. </a:t>
            </a:r>
            <a:endParaRPr/>
          </a:p>
        </p:txBody>
      </p:sp>
      <p:sp>
        <p:nvSpPr>
          <p:cNvPr id="354" name="Google Shape;35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endParaRPr/>
          </a:p>
          <a:p>
            <a:pPr indent="0" lvl="0" marL="0" rtl="0" algn="l">
              <a:spcBef>
                <a:spcPts val="0"/>
              </a:spcBef>
              <a:spcAft>
                <a:spcPts val="0"/>
              </a:spcAft>
              <a:buNone/>
            </a:pPr>
            <a:r>
              <a:rPr lang="en-GB"/>
              <a:t>Again just reference say 2 points. Ask the group if they can suggest any other aspects? For example, a toxic chemical that was used which may have caused respiratory problems.</a:t>
            </a:r>
            <a:endParaRPr/>
          </a:p>
        </p:txBody>
      </p:sp>
      <p:sp>
        <p:nvSpPr>
          <p:cNvPr id="366" name="Google Shape;36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Trainer:</a:t>
            </a:r>
            <a:endParaRPr/>
          </a:p>
          <a:p>
            <a:pPr indent="0" lvl="0" marL="0" rtl="0" algn="l">
              <a:spcBef>
                <a:spcPts val="0"/>
              </a:spcBef>
              <a:spcAft>
                <a:spcPts val="0"/>
              </a:spcAft>
              <a:buNone/>
            </a:pPr>
            <a:r>
              <a:rPr lang="en-GB"/>
              <a:t>Reference the hazards tat may have been identified by the trainees in previous modules (i.e. hazard spotting).</a:t>
            </a:r>
            <a:endParaRPr/>
          </a:p>
          <a:p>
            <a:pPr indent="0" lvl="0" marL="0" rtl="0" algn="l">
              <a:spcBef>
                <a:spcPts val="0"/>
              </a:spcBef>
              <a:spcAft>
                <a:spcPts val="0"/>
              </a:spcAft>
              <a:buNone/>
            </a:pPr>
            <a:r>
              <a:rPr lang="en-GB"/>
              <a:t>If there is a culture of bullying and harassment in one area of the factory, is this an environmental or human factor?</a:t>
            </a:r>
            <a:endParaRPr/>
          </a:p>
        </p:txBody>
      </p:sp>
      <p:sp>
        <p:nvSpPr>
          <p:cNvPr id="378" name="Google Shape;37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Ask the group how these aspects can contribute to the causes of accidents  - ask trainees to come up with some  examples.</a:t>
            </a:r>
            <a:endParaRPr/>
          </a:p>
          <a:p>
            <a:pPr indent="0" lvl="0" marL="0" rtl="0" algn="l">
              <a:spcBef>
                <a:spcPts val="0"/>
              </a:spcBef>
              <a:spcAft>
                <a:spcPts val="0"/>
              </a:spcAft>
              <a:buNone/>
            </a:pPr>
            <a:r>
              <a:rPr lang="en-GB"/>
              <a:t>You can suggest a few if they are hesitant. E.g.  Young inexperienced workers not knowing how to use equipment; a women worker trying to lift heavy loads beyond her capability etc…</a:t>
            </a:r>
            <a:endParaRPr/>
          </a:p>
        </p:txBody>
      </p:sp>
      <p:sp>
        <p:nvSpPr>
          <p:cNvPr id="390" name="Google Shape;39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Do not cover every bullet point – just reference a few.</a:t>
            </a:r>
            <a:endParaRPr/>
          </a:p>
          <a:p>
            <a:pPr indent="0" lvl="0" marL="0" rtl="0" algn="l">
              <a:spcBef>
                <a:spcPts val="0"/>
              </a:spcBef>
              <a:spcAft>
                <a:spcPts val="0"/>
              </a:spcAft>
              <a:buNone/>
            </a:pPr>
            <a:r>
              <a:rPr lang="en-GB"/>
              <a:t>Identify that sometimes the causes of accidents can be as a result of failures in the OHS management system.</a:t>
            </a:r>
            <a:endParaRPr/>
          </a:p>
          <a:p>
            <a:pPr indent="0" lvl="0" marL="0" rtl="0" algn="l">
              <a:spcBef>
                <a:spcPts val="0"/>
              </a:spcBef>
              <a:spcAft>
                <a:spcPts val="0"/>
              </a:spcAft>
              <a:buNone/>
            </a:pPr>
            <a:r>
              <a:rPr lang="en-GB"/>
              <a:t>Supervisors &amp; Managers may sometimes have to reflect on their own performance, communication and leadership if things go wrong.</a:t>
            </a:r>
            <a:endParaRPr/>
          </a:p>
          <a:p>
            <a:pPr indent="0" lvl="0" marL="0" rtl="0" algn="l">
              <a:spcBef>
                <a:spcPts val="0"/>
              </a:spcBef>
              <a:spcAft>
                <a:spcPts val="0"/>
              </a:spcAft>
              <a:buNone/>
            </a:pPr>
            <a:r>
              <a:rPr lang="en-GB"/>
              <a:t>It is not about apportioning blame but about eliminating errors to avoid repetition of the cause of the accident – which sometimes may be down to human factors.  </a:t>
            </a:r>
            <a:endParaRPr/>
          </a:p>
        </p:txBody>
      </p:sp>
      <p:sp>
        <p:nvSpPr>
          <p:cNvPr id="404" name="Google Shape;40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b="1" lang="en-GB">
                <a:solidFill>
                  <a:schemeClr val="accent4"/>
                </a:solidFill>
                <a:highlight>
                  <a:srgbClr val="FFFF00"/>
                </a:highlight>
              </a:rPr>
              <a:t>*Brief Online/Class Discussion Activity.</a:t>
            </a:r>
            <a:br>
              <a:rPr b="1" lang="en-GB">
                <a:highlight>
                  <a:srgbClr val="FFFF00"/>
                </a:highlight>
              </a:rPr>
            </a:br>
            <a:r>
              <a:rPr lang="en-GB"/>
              <a:t>This slide is animated. When the slide first appears, ask the group the question: </a:t>
            </a:r>
            <a:endParaRPr/>
          </a:p>
          <a:p>
            <a:pPr indent="0" lvl="0" marL="0" rtl="0" algn="l">
              <a:spcBef>
                <a:spcPts val="0"/>
              </a:spcBef>
              <a:spcAft>
                <a:spcPts val="0"/>
              </a:spcAft>
              <a:buNone/>
            </a:pPr>
            <a:r>
              <a:rPr b="1" lang="en-GB" sz="1200">
                <a:solidFill>
                  <a:schemeClr val="lt1"/>
                </a:solidFill>
              </a:rPr>
              <a:t>What is the Purpose of Accident Investigation? </a:t>
            </a:r>
            <a:r>
              <a:rPr b="0" lang="en-GB" sz="1200">
                <a:solidFill>
                  <a:schemeClr val="lt1"/>
                </a:solidFill>
              </a:rPr>
              <a:t>This should generate a brief online/class discussion.</a:t>
            </a:r>
            <a:endParaRPr/>
          </a:p>
          <a:p>
            <a:pPr indent="0" lvl="0" marL="0" rtl="0" algn="l">
              <a:spcBef>
                <a:spcPts val="0"/>
              </a:spcBef>
              <a:spcAft>
                <a:spcPts val="0"/>
              </a:spcAft>
              <a:buNone/>
            </a:pPr>
            <a:r>
              <a:rPr b="0" lang="en-GB" sz="1200">
                <a:solidFill>
                  <a:schemeClr val="lt1"/>
                </a:solidFill>
              </a:rPr>
              <a:t>After a few suggestions from trainees click to progress the slide commenting on each tile.</a:t>
            </a:r>
            <a:endParaRPr/>
          </a:p>
          <a:p>
            <a:pPr indent="0" lvl="0" marL="0" rtl="0" algn="l">
              <a:spcBef>
                <a:spcPts val="0"/>
              </a:spcBef>
              <a:spcAft>
                <a:spcPts val="0"/>
              </a:spcAft>
              <a:buNone/>
            </a:pPr>
            <a:r>
              <a:rPr b="0" lang="en-GB" sz="1200">
                <a:solidFill>
                  <a:schemeClr val="lt1"/>
                </a:solidFill>
              </a:rPr>
              <a:t>Reiterate it is not about apportioning blame but finding cause to avoid repetition of the accident.</a:t>
            </a:r>
            <a:endParaRPr b="0"/>
          </a:p>
          <a:p>
            <a:pPr indent="0" lvl="0" marL="0" rtl="0" algn="l">
              <a:spcBef>
                <a:spcPts val="0"/>
              </a:spcBef>
              <a:spcAft>
                <a:spcPts val="0"/>
              </a:spcAft>
              <a:buNone/>
            </a:pPr>
            <a:r>
              <a:t/>
            </a:r>
            <a:endParaRPr/>
          </a:p>
        </p:txBody>
      </p:sp>
      <p:sp>
        <p:nvSpPr>
          <p:cNvPr id="421" name="Google Shape;42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b="1" lang="en-GB"/>
              <a:t>*Brief Online/Classroom Discussion Activity.</a:t>
            </a:r>
            <a:endParaRPr/>
          </a:p>
          <a:p>
            <a:pPr indent="0" lvl="0" marL="0" rtl="0" algn="l">
              <a:spcBef>
                <a:spcPts val="0"/>
              </a:spcBef>
              <a:spcAft>
                <a:spcPts val="0"/>
              </a:spcAft>
              <a:buNone/>
            </a:pPr>
            <a:r>
              <a:rPr b="1" lang="en-GB"/>
              <a:t>This slide is animated. When the slide first appears ask the group if they have such a kit in the factory?</a:t>
            </a:r>
            <a:endParaRPr/>
          </a:p>
          <a:p>
            <a:pPr indent="0" lvl="0" marL="0" rtl="0" algn="l">
              <a:spcBef>
                <a:spcPts val="0"/>
              </a:spcBef>
              <a:spcAft>
                <a:spcPts val="0"/>
              </a:spcAft>
              <a:buNone/>
            </a:pPr>
            <a:r>
              <a:rPr b="1" lang="en-GB"/>
              <a:t>(If not, do they think it would be a good idea to have one  - if so, why?)</a:t>
            </a:r>
            <a:br>
              <a:rPr b="1" lang="en-GB"/>
            </a:br>
            <a:r>
              <a:rPr b="1" lang="en-GB"/>
              <a:t>Ask them what they would include in such a kit if they don’t have one? </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GB"/>
              <a:t>After their input ‘click to progress slide to reveal suggested equipment/resources that could be included. </a:t>
            </a:r>
            <a:endParaRPr/>
          </a:p>
        </p:txBody>
      </p:sp>
      <p:sp>
        <p:nvSpPr>
          <p:cNvPr id="447" name="Google Shape;44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Briefly ,run through suggested response in cases of serious accident.</a:t>
            </a:r>
            <a:endParaRPr/>
          </a:p>
        </p:txBody>
      </p:sp>
      <p:sp>
        <p:nvSpPr>
          <p:cNvPr id="462" name="Google Shape;46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Briefly, run through second bullet point, do not cover every one. </a:t>
            </a:r>
            <a:endParaRPr/>
          </a:p>
          <a:p>
            <a:pPr indent="0" lvl="0" marL="0" rtl="0" algn="l">
              <a:spcBef>
                <a:spcPts val="0"/>
              </a:spcBef>
              <a:spcAft>
                <a:spcPts val="0"/>
              </a:spcAft>
              <a:buNone/>
            </a:pPr>
            <a:r>
              <a:rPr lang="en-GB"/>
              <a:t>Highlight that many of these slides are for reference off/after the course.</a:t>
            </a:r>
            <a:endParaRPr/>
          </a:p>
          <a:p>
            <a:pPr indent="0" lvl="0" marL="0" rtl="0" algn="l">
              <a:spcBef>
                <a:spcPts val="0"/>
              </a:spcBef>
              <a:spcAft>
                <a:spcPts val="0"/>
              </a:spcAft>
              <a:buNone/>
            </a:pPr>
            <a:r>
              <a:t/>
            </a:r>
            <a:endParaRPr/>
          </a:p>
        </p:txBody>
      </p:sp>
      <p:sp>
        <p:nvSpPr>
          <p:cNvPr id="488" name="Google Shape;48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Again, only briefly, run through the last block – gathering evidence. </a:t>
            </a:r>
            <a:endParaRPr/>
          </a:p>
          <a:p>
            <a:pPr indent="0" lvl="0" marL="0" rtl="0" algn="l">
              <a:spcBef>
                <a:spcPts val="0"/>
              </a:spcBef>
              <a:spcAft>
                <a:spcPts val="0"/>
              </a:spcAft>
              <a:buNone/>
            </a:pPr>
            <a:r>
              <a:t/>
            </a:r>
            <a:endParaRPr/>
          </a:p>
        </p:txBody>
      </p:sp>
      <p:sp>
        <p:nvSpPr>
          <p:cNvPr id="523" name="Google Shape;52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Trainer: Remind trainees of figures:</a:t>
            </a:r>
            <a:br>
              <a:rPr lang="en-GB"/>
            </a:br>
            <a:br>
              <a:rPr lang="en-GB"/>
            </a:br>
            <a:r>
              <a:rPr b="0" i="0" lang="en-GB" sz="1200" u="sng">
                <a:latin typeface="Calibri"/>
                <a:ea typeface="Calibri"/>
                <a:cs typeface="Calibri"/>
                <a:sym typeface="Calibri"/>
              </a:rPr>
              <a:t>Every day</a:t>
            </a:r>
            <a:r>
              <a:rPr b="0" i="0" lang="en-GB" sz="1200">
                <a:latin typeface="Calibri"/>
                <a:ea typeface="Calibri"/>
                <a:cs typeface="Calibri"/>
                <a:sym typeface="Calibri"/>
              </a:rPr>
              <a:t>, people die as a result of occupational accidents or work-related diseases – more than </a:t>
            </a:r>
            <a:r>
              <a:rPr b="1" i="0" lang="en-GB" sz="1200">
                <a:solidFill>
                  <a:srgbClr val="FF0000"/>
                </a:solidFill>
                <a:latin typeface="Calibri"/>
                <a:ea typeface="Calibri"/>
                <a:cs typeface="Calibri"/>
                <a:sym typeface="Calibri"/>
              </a:rPr>
              <a:t>2.78 million</a:t>
            </a:r>
            <a:r>
              <a:rPr b="1" i="0" lang="en-GB" sz="1200">
                <a:latin typeface="Calibri"/>
                <a:ea typeface="Calibri"/>
                <a:cs typeface="Calibri"/>
                <a:sym typeface="Calibri"/>
              </a:rPr>
              <a:t> </a:t>
            </a:r>
            <a:r>
              <a:rPr b="0" i="0" lang="en-GB" sz="1200">
                <a:latin typeface="Calibri"/>
                <a:ea typeface="Calibri"/>
                <a:cs typeface="Calibri"/>
                <a:sym typeface="Calibri"/>
              </a:rPr>
              <a:t>deaths per year.</a:t>
            </a:r>
            <a:endParaRPr/>
          </a:p>
          <a:p>
            <a:pPr indent="0" lvl="0" marL="0" rtl="0" algn="l">
              <a:spcBef>
                <a:spcPts val="0"/>
              </a:spcBef>
              <a:spcAft>
                <a:spcPts val="0"/>
              </a:spcAft>
              <a:buNone/>
            </a:pPr>
            <a:r>
              <a:rPr b="1" i="0" lang="en-GB" sz="1200">
                <a:solidFill>
                  <a:srgbClr val="FF0000"/>
                </a:solidFill>
                <a:latin typeface="Calibri"/>
                <a:ea typeface="Calibri"/>
                <a:cs typeface="Calibri"/>
                <a:sym typeface="Calibri"/>
              </a:rPr>
              <a:t>Every 15 seconds</a:t>
            </a:r>
            <a:r>
              <a:rPr b="0" i="0" lang="en-GB" sz="1200">
                <a:latin typeface="Calibri"/>
                <a:ea typeface="Calibri"/>
                <a:cs typeface="Calibri"/>
                <a:sym typeface="Calibri"/>
              </a:rPr>
              <a:t>, a worker dies from a  work-related accident or disease</a:t>
            </a:r>
            <a:endParaRPr/>
          </a:p>
          <a:p>
            <a:pPr indent="0" lvl="0" marL="0" rtl="0" algn="l">
              <a:spcBef>
                <a:spcPts val="0"/>
              </a:spcBef>
              <a:spcAft>
                <a:spcPts val="0"/>
              </a:spcAft>
              <a:buNone/>
            </a:pPr>
            <a:r>
              <a:rPr b="1" i="0" lang="en-GB" sz="1200">
                <a:solidFill>
                  <a:srgbClr val="FF0000"/>
                </a:solidFill>
                <a:latin typeface="Calibri"/>
                <a:ea typeface="Calibri"/>
                <a:cs typeface="Calibri"/>
                <a:sym typeface="Calibri"/>
              </a:rPr>
              <a:t>Every 15 seconds</a:t>
            </a:r>
            <a:r>
              <a:rPr b="0" i="0" lang="en-GB" sz="1200">
                <a:solidFill>
                  <a:srgbClr val="230050"/>
                </a:solidFill>
                <a:latin typeface="Calibri"/>
                <a:ea typeface="Calibri"/>
                <a:cs typeface="Calibri"/>
                <a:sym typeface="Calibri"/>
              </a:rPr>
              <a:t>, </a:t>
            </a:r>
            <a:r>
              <a:rPr b="1" i="0" lang="en-GB" sz="1200">
                <a:solidFill>
                  <a:srgbClr val="FF0000"/>
                </a:solidFill>
                <a:latin typeface="Calibri"/>
                <a:ea typeface="Calibri"/>
                <a:cs typeface="Calibri"/>
                <a:sym typeface="Calibri"/>
              </a:rPr>
              <a:t>160</a:t>
            </a:r>
            <a:r>
              <a:rPr b="0" i="0" lang="en-GB" sz="1200">
                <a:solidFill>
                  <a:srgbClr val="230050"/>
                </a:solidFill>
                <a:latin typeface="Calibri"/>
                <a:ea typeface="Calibri"/>
                <a:cs typeface="Calibri"/>
                <a:sym typeface="Calibri"/>
              </a:rPr>
              <a:t> </a:t>
            </a:r>
            <a:r>
              <a:rPr b="0" i="0" lang="en-GB" sz="1200">
                <a:latin typeface="Calibri"/>
                <a:ea typeface="Calibri"/>
                <a:cs typeface="Calibri"/>
                <a:sym typeface="Calibri"/>
              </a:rPr>
              <a:t>workers have a work-related accident</a:t>
            </a:r>
            <a:br>
              <a:rPr b="0" i="0" lang="en-GB" sz="1200">
                <a:solidFill>
                  <a:srgbClr val="230050"/>
                </a:solidFill>
                <a:latin typeface="Calibri"/>
                <a:ea typeface="Calibri"/>
                <a:cs typeface="Calibri"/>
                <a:sym typeface="Calibri"/>
              </a:rPr>
            </a:br>
            <a:r>
              <a:rPr lang="en-GB" sz="1200">
                <a:latin typeface="Calibri"/>
                <a:ea typeface="Calibri"/>
                <a:cs typeface="Calibri"/>
                <a:sym typeface="Calibri"/>
              </a:rPr>
              <a:t>T</a:t>
            </a:r>
            <a:r>
              <a:rPr b="0" i="0" lang="en-GB" sz="1200">
                <a:latin typeface="Calibri"/>
                <a:ea typeface="Calibri"/>
                <a:cs typeface="Calibri"/>
                <a:sym typeface="Calibri"/>
              </a:rPr>
              <a:t>here</a:t>
            </a:r>
            <a:r>
              <a:rPr b="0" i="0" lang="en-GB" sz="1200">
                <a:solidFill>
                  <a:srgbClr val="230050"/>
                </a:solidFill>
                <a:latin typeface="Calibri"/>
                <a:ea typeface="Calibri"/>
                <a:cs typeface="Calibri"/>
                <a:sym typeface="Calibri"/>
              </a:rPr>
              <a:t> </a:t>
            </a:r>
            <a:r>
              <a:rPr b="1" i="0" lang="en-GB" sz="1200">
                <a:solidFill>
                  <a:srgbClr val="FF0000"/>
                </a:solidFill>
                <a:latin typeface="Calibri"/>
                <a:ea typeface="Calibri"/>
                <a:cs typeface="Calibri"/>
                <a:sym typeface="Calibri"/>
              </a:rPr>
              <a:t>374 million </a:t>
            </a:r>
            <a:r>
              <a:rPr b="0" i="0" lang="en-GB" sz="1200">
                <a:latin typeface="Calibri"/>
                <a:ea typeface="Calibri"/>
                <a:cs typeface="Calibri"/>
                <a:sym typeface="Calibri"/>
              </a:rPr>
              <a:t>non-fatal work-related injuries each year, resulting in more than </a:t>
            </a:r>
            <a:r>
              <a:rPr b="1" i="0" lang="en-GB" sz="1200">
                <a:latin typeface="Calibri"/>
                <a:ea typeface="Calibri"/>
                <a:cs typeface="Calibri"/>
                <a:sym typeface="Calibri"/>
              </a:rPr>
              <a:t>4</a:t>
            </a:r>
            <a:r>
              <a:rPr b="0" i="0" lang="en-GB" sz="1200">
                <a:latin typeface="Calibri"/>
                <a:ea typeface="Calibri"/>
                <a:cs typeface="Calibri"/>
                <a:sym typeface="Calibri"/>
              </a:rPr>
              <a:t> days of absences from work.</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The figures on this slide bring things a little closer to home…</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Trainers</a:t>
            </a:r>
            <a:r>
              <a:rPr lang="en-GB"/>
              <a:t>:</a:t>
            </a:r>
            <a:endParaRPr/>
          </a:p>
          <a:p>
            <a:pPr indent="0" lvl="0" marL="0" rtl="0" algn="l">
              <a:spcBef>
                <a:spcPts val="0"/>
              </a:spcBef>
              <a:spcAft>
                <a:spcPts val="0"/>
              </a:spcAft>
              <a:buNone/>
            </a:pPr>
            <a:r>
              <a:rPr lang="en-GB"/>
              <a:t>Do not cover every bullet point – pick out a few items from each slide.</a:t>
            </a:r>
            <a:endParaRPr/>
          </a:p>
          <a:p>
            <a:pPr indent="0" lvl="0" marL="0" rtl="0" algn="l">
              <a:spcBef>
                <a:spcPts val="0"/>
              </a:spcBef>
              <a:spcAft>
                <a:spcPts val="0"/>
              </a:spcAft>
              <a:buNone/>
            </a:pPr>
            <a:r>
              <a:rPr lang="en-GB"/>
              <a:t>Remember to remind trainees that the ‘Blue’ slides are for reference off/after the course.</a:t>
            </a:r>
            <a:endParaRPr/>
          </a:p>
        </p:txBody>
      </p:sp>
      <p:sp>
        <p:nvSpPr>
          <p:cNvPr id="558" name="Google Shape;55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Trainers</a:t>
            </a:r>
            <a:r>
              <a:rPr lang="en-GB"/>
              <a:t>:</a:t>
            </a:r>
            <a:endParaRPr/>
          </a:p>
          <a:p>
            <a:pPr indent="0" lvl="0" marL="0" rtl="0" algn="l">
              <a:spcBef>
                <a:spcPts val="0"/>
              </a:spcBef>
              <a:spcAft>
                <a:spcPts val="0"/>
              </a:spcAft>
              <a:buNone/>
            </a:pPr>
            <a:r>
              <a:rPr lang="en-GB"/>
              <a:t>Do not cover every bullet point – pick out a few items from each slide.</a:t>
            </a:r>
            <a:endParaRPr/>
          </a:p>
          <a:p>
            <a:pPr indent="0" lvl="0" marL="0" rtl="0" algn="l">
              <a:spcBef>
                <a:spcPts val="0"/>
              </a:spcBef>
              <a:spcAft>
                <a:spcPts val="0"/>
              </a:spcAft>
              <a:buNone/>
            </a:pPr>
            <a:r>
              <a:rPr lang="en-GB"/>
              <a:t>Remember to remind trainees that the ‘Blue’ slides are for reference off/after the course.</a:t>
            </a:r>
            <a:endParaRPr/>
          </a:p>
          <a:p>
            <a:pPr indent="0" lvl="0" marL="0" rtl="0" algn="l">
              <a:spcBef>
                <a:spcPts val="0"/>
              </a:spcBef>
              <a:spcAft>
                <a:spcPts val="0"/>
              </a:spcAft>
              <a:buNone/>
            </a:pPr>
            <a:r>
              <a:t/>
            </a:r>
            <a:endParaRPr/>
          </a:p>
        </p:txBody>
      </p:sp>
      <p:sp>
        <p:nvSpPr>
          <p:cNvPr id="571" name="Google Shape;571;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Trainers</a:t>
            </a:r>
            <a:r>
              <a:rPr lang="en-GB"/>
              <a:t>:</a:t>
            </a:r>
            <a:endParaRPr/>
          </a:p>
          <a:p>
            <a:pPr indent="0" lvl="0" marL="0" rtl="0" algn="l">
              <a:spcBef>
                <a:spcPts val="0"/>
              </a:spcBef>
              <a:spcAft>
                <a:spcPts val="0"/>
              </a:spcAft>
              <a:buNone/>
            </a:pPr>
            <a:r>
              <a:rPr lang="en-GB"/>
              <a:t>Do not cover every bullet point – pick out a few items from each slide.</a:t>
            </a:r>
            <a:endParaRPr/>
          </a:p>
          <a:p>
            <a:pPr indent="0" lvl="0" marL="0" rtl="0" algn="l">
              <a:spcBef>
                <a:spcPts val="0"/>
              </a:spcBef>
              <a:spcAft>
                <a:spcPts val="0"/>
              </a:spcAft>
              <a:buNone/>
            </a:pPr>
            <a:r>
              <a:rPr lang="en-GB"/>
              <a:t>Remember to remind trainees that the ‘Blue’ slides are for reference off/after the course.</a:t>
            </a:r>
            <a:endParaRPr/>
          </a:p>
          <a:p>
            <a:pPr indent="0" lvl="0" marL="0" rtl="0" algn="l">
              <a:spcBef>
                <a:spcPts val="0"/>
              </a:spcBef>
              <a:spcAft>
                <a:spcPts val="0"/>
              </a:spcAft>
              <a:buNone/>
            </a:pPr>
            <a:r>
              <a:t/>
            </a:r>
            <a:endParaRPr/>
          </a:p>
        </p:txBody>
      </p:sp>
      <p:sp>
        <p:nvSpPr>
          <p:cNvPr id="584" name="Google Shape;584;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Trainers</a:t>
            </a:r>
            <a:r>
              <a:rPr lang="en-GB"/>
              <a:t>:</a:t>
            </a:r>
            <a:endParaRPr/>
          </a:p>
          <a:p>
            <a:pPr indent="0" lvl="0" marL="0" rtl="0" algn="l">
              <a:spcBef>
                <a:spcPts val="0"/>
              </a:spcBef>
              <a:spcAft>
                <a:spcPts val="0"/>
              </a:spcAft>
              <a:buNone/>
            </a:pPr>
            <a:r>
              <a:rPr lang="en-GB"/>
              <a:t>Do not cover every bullet point – pick out a few items – encourage trainees to </a:t>
            </a:r>
            <a:r>
              <a:rPr b="1" lang="en-GB"/>
              <a:t>review the information/evidence from their investigation and be</a:t>
            </a:r>
            <a:r>
              <a:rPr lang="en-GB"/>
              <a:t> </a:t>
            </a:r>
            <a:r>
              <a:rPr b="1" lang="en-GB"/>
              <a:t>objective in their analysis</a:t>
            </a:r>
            <a:r>
              <a:rPr lang="en-GB"/>
              <a:t> of the causes of the accident.</a:t>
            </a:r>
            <a:endParaRPr/>
          </a:p>
          <a:p>
            <a:pPr indent="0" lvl="0" marL="0" rtl="0" algn="l">
              <a:spcBef>
                <a:spcPts val="0"/>
              </a:spcBef>
              <a:spcAft>
                <a:spcPts val="0"/>
              </a:spcAft>
              <a:buNone/>
            </a:pPr>
            <a:r>
              <a:rPr lang="en-GB"/>
              <a:t>Their report should focus on </a:t>
            </a:r>
            <a:r>
              <a:rPr b="1" lang="en-GB"/>
              <a:t>solutions and proactive remedial actions to eliminate or control the causes of the accident to avoid repetition</a:t>
            </a:r>
            <a:r>
              <a:rPr lang="en-GB"/>
              <a:t> of such an event again in the future.</a:t>
            </a:r>
            <a:endParaRPr/>
          </a:p>
          <a:p>
            <a:pPr indent="0" lvl="0" marL="0" rtl="0" algn="l">
              <a:spcBef>
                <a:spcPts val="0"/>
              </a:spcBef>
              <a:spcAft>
                <a:spcPts val="0"/>
              </a:spcAft>
              <a:buNone/>
            </a:pPr>
            <a:r>
              <a:rPr lang="en-GB"/>
              <a:t>The Safety committee should play a role in analysing the accident and the remedial measures.</a:t>
            </a:r>
            <a:endParaRPr/>
          </a:p>
          <a:p>
            <a:pPr indent="0" lvl="0" marL="0" rtl="0" algn="l">
              <a:spcBef>
                <a:spcPts val="0"/>
              </a:spcBef>
              <a:spcAft>
                <a:spcPts val="0"/>
              </a:spcAft>
              <a:buNone/>
            </a:pPr>
            <a:r>
              <a:rPr lang="en-GB"/>
              <a:t>Management should also focus on any potential policy, procedural or risk assessment changes and how they will communicate the findings and preventative measures to the rest of the workforce. </a:t>
            </a:r>
            <a:endParaRPr/>
          </a:p>
          <a:p>
            <a:pPr indent="0" lvl="0" marL="0" rtl="0" algn="l">
              <a:spcBef>
                <a:spcPts val="0"/>
              </a:spcBef>
              <a:spcAft>
                <a:spcPts val="0"/>
              </a:spcAft>
              <a:buNone/>
            </a:pPr>
            <a:r>
              <a:t/>
            </a:r>
            <a:endParaRPr/>
          </a:p>
        </p:txBody>
      </p:sp>
      <p:sp>
        <p:nvSpPr>
          <p:cNvPr id="597" name="Google Shape;59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Encourage the trainees to think of accident investigation as capturing a story or a true and accurate picture of what led up to the accident.</a:t>
            </a:r>
            <a:endParaRPr/>
          </a:p>
          <a:p>
            <a:pPr indent="0" lvl="0" marL="0" rtl="0" algn="l">
              <a:spcBef>
                <a:spcPts val="0"/>
              </a:spcBef>
              <a:spcAft>
                <a:spcPts val="0"/>
              </a:spcAft>
              <a:buNone/>
            </a:pPr>
            <a:r>
              <a:rPr lang="en-GB"/>
              <a:t>As narrator, they have to tell a (true) story; there are actors or characters (the workers) in the story, the scene is set in the workplace, there is a beginning, middle and end. </a:t>
            </a:r>
            <a:endParaRPr/>
          </a:p>
          <a:p>
            <a:pPr indent="0" lvl="0" marL="0" rtl="0" algn="l">
              <a:spcBef>
                <a:spcPts val="0"/>
              </a:spcBef>
              <a:spcAft>
                <a:spcPts val="0"/>
              </a:spcAft>
              <a:buNone/>
            </a:pPr>
            <a:r>
              <a:rPr lang="en-GB"/>
              <a:t>There are lessons to be learnt from the story and if the story is about an accident rather than a near-miss, it might not have a happy ending!  </a:t>
            </a:r>
            <a:endParaRPr/>
          </a:p>
        </p:txBody>
      </p:sp>
      <p:sp>
        <p:nvSpPr>
          <p:cNvPr id="608" name="Google Shape;60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b="0" i="0" lang="en-GB">
                <a:solidFill>
                  <a:srgbClr val="424242"/>
                </a:solidFill>
                <a:latin typeface="Open Sans"/>
                <a:ea typeface="Open Sans"/>
                <a:cs typeface="Open Sans"/>
                <a:sym typeface="Open Sans"/>
              </a:rPr>
              <a:t>Root cause analysis is about digging beneath the surface of a problem. However, instead of looking for a single “root cause”, shift your problem-solving paradigm to reveal a system of causes. </a:t>
            </a:r>
            <a:endParaRPr/>
          </a:p>
          <a:p>
            <a:pPr indent="0" lvl="0" marL="0" rtl="0" algn="l">
              <a:spcBef>
                <a:spcPts val="0"/>
              </a:spcBef>
              <a:spcAft>
                <a:spcPts val="0"/>
              </a:spcAft>
              <a:buNone/>
            </a:pPr>
            <a:r>
              <a:rPr b="0" i="0" lang="en-GB">
                <a:solidFill>
                  <a:srgbClr val="424242"/>
                </a:solidFill>
                <a:latin typeface="Open Sans"/>
                <a:ea typeface="Open Sans"/>
                <a:cs typeface="Open Sans"/>
                <a:sym typeface="Open Sans"/>
              </a:rPr>
              <a:t>When using the Cause Mapping method, the word </a:t>
            </a:r>
            <a:r>
              <a:rPr b="0" i="1" lang="en-GB">
                <a:solidFill>
                  <a:srgbClr val="424242"/>
                </a:solidFill>
                <a:latin typeface="Open Sans"/>
                <a:ea typeface="Open Sans"/>
                <a:cs typeface="Open Sans"/>
                <a:sym typeface="Open Sans"/>
              </a:rPr>
              <a:t>root</a:t>
            </a:r>
            <a:r>
              <a:rPr b="0" i="0" lang="en-GB">
                <a:solidFill>
                  <a:srgbClr val="424242"/>
                </a:solidFill>
                <a:latin typeface="Open Sans"/>
                <a:ea typeface="Open Sans"/>
                <a:cs typeface="Open Sans"/>
                <a:sym typeface="Open Sans"/>
              </a:rPr>
              <a:t> in </a:t>
            </a:r>
            <a:r>
              <a:rPr b="0" i="1" lang="en-GB">
                <a:solidFill>
                  <a:srgbClr val="424242"/>
                </a:solidFill>
                <a:latin typeface="Open Sans"/>
                <a:ea typeface="Open Sans"/>
                <a:cs typeface="Open Sans"/>
                <a:sym typeface="Open Sans"/>
              </a:rPr>
              <a:t>root cause analysis</a:t>
            </a:r>
            <a:r>
              <a:rPr b="0" i="0" lang="en-GB">
                <a:solidFill>
                  <a:srgbClr val="424242"/>
                </a:solidFill>
                <a:latin typeface="Open Sans"/>
                <a:ea typeface="Open Sans"/>
                <a:cs typeface="Open Sans"/>
                <a:sym typeface="Open Sans"/>
              </a:rPr>
              <a:t> refers to causes that are beneath the surface.</a:t>
            </a:r>
            <a:endParaRPr/>
          </a:p>
          <a:p>
            <a:pPr indent="0" lvl="0" marL="0" rtl="0" algn="l">
              <a:spcBef>
                <a:spcPts val="0"/>
              </a:spcBef>
              <a:spcAft>
                <a:spcPts val="0"/>
              </a:spcAft>
              <a:buNone/>
            </a:pPr>
            <a:r>
              <a:rPr b="0" i="0" lang="en-GB">
                <a:solidFill>
                  <a:srgbClr val="424242"/>
                </a:solidFill>
                <a:latin typeface="Open Sans"/>
                <a:ea typeface="Open Sans"/>
                <a:cs typeface="Open Sans"/>
                <a:sym typeface="Open Sans"/>
              </a:rPr>
              <a:t>It also relates to the “Domino Effect”. Visualise a row of domino’s falling – as it falls each domino has an effect on the one in front of it. The ‘accident’ is the last domino we see falling. </a:t>
            </a:r>
            <a:endParaRPr/>
          </a:p>
          <a:p>
            <a:pPr indent="0" lvl="0" marL="0" rtl="0" algn="l">
              <a:spcBef>
                <a:spcPts val="0"/>
              </a:spcBef>
              <a:spcAft>
                <a:spcPts val="0"/>
              </a:spcAft>
              <a:buNone/>
            </a:pPr>
            <a:r>
              <a:rPr b="0" i="0" lang="en-GB">
                <a:solidFill>
                  <a:srgbClr val="424242"/>
                </a:solidFill>
                <a:latin typeface="Open Sans"/>
                <a:ea typeface="Open Sans"/>
                <a:cs typeface="Open Sans"/>
                <a:sym typeface="Open Sans"/>
              </a:rPr>
              <a:t>However, if we trace the causes back to the previous domino and beyond we will get to the numerous causes of the accident.</a:t>
            </a:r>
            <a:endParaRPr/>
          </a:p>
          <a:p>
            <a:pPr indent="0" lvl="0" marL="0" rtl="0" algn="l">
              <a:spcBef>
                <a:spcPts val="0"/>
              </a:spcBef>
              <a:spcAft>
                <a:spcPts val="0"/>
              </a:spcAft>
              <a:buNone/>
            </a:pPr>
            <a:r>
              <a:rPr b="0" i="0" lang="en-GB">
                <a:solidFill>
                  <a:srgbClr val="424242"/>
                </a:solidFill>
                <a:latin typeface="Open Sans"/>
                <a:ea typeface="Open Sans"/>
                <a:cs typeface="Open Sans"/>
                <a:sym typeface="Open Sans"/>
              </a:rPr>
              <a:t>(Thinkreliability). </a:t>
            </a:r>
            <a:endParaRPr/>
          </a:p>
        </p:txBody>
      </p:sp>
      <p:sp>
        <p:nvSpPr>
          <p:cNvPr id="619" name="Google Shape;61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This slide illustrates the root cause analysis of a ‘leaks &amp; explosion’ accident (see the ‘head of the fish’).</a:t>
            </a:r>
            <a:endParaRPr/>
          </a:p>
          <a:p>
            <a:pPr indent="0" lvl="0" marL="0" rtl="0" algn="l">
              <a:spcBef>
                <a:spcPts val="0"/>
              </a:spcBef>
              <a:spcAft>
                <a:spcPts val="0"/>
              </a:spcAft>
              <a:buNone/>
            </a:pPr>
            <a:r>
              <a:rPr lang="en-GB"/>
              <a:t>Explanation for how to use this technique is contained in the Blue highlighted boxes at the side of the diagram.</a:t>
            </a:r>
            <a:endParaRPr/>
          </a:p>
          <a:p>
            <a:pPr indent="0" lvl="0" marL="0" rtl="0" algn="l">
              <a:spcBef>
                <a:spcPts val="0"/>
              </a:spcBef>
              <a:spcAft>
                <a:spcPts val="0"/>
              </a:spcAft>
              <a:buNone/>
            </a:pPr>
            <a:r>
              <a:rPr lang="en-GB"/>
              <a:t>‘Nonfeasance’ means ‘failure to perform an act required by law. </a:t>
            </a:r>
            <a:endParaRPr/>
          </a:p>
        </p:txBody>
      </p:sp>
      <p:sp>
        <p:nvSpPr>
          <p:cNvPr id="634" name="Google Shape;63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t>Self-explanatory slide</a:t>
            </a:r>
            <a:endParaRPr/>
          </a:p>
        </p:txBody>
      </p:sp>
      <p:sp>
        <p:nvSpPr>
          <p:cNvPr id="645" name="Google Shape;64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marR="0" rtl="0" algn="l">
              <a:lnSpc>
                <a:spcPct val="100000"/>
              </a:lnSpc>
              <a:spcBef>
                <a:spcPts val="0"/>
              </a:spcBef>
              <a:spcAft>
                <a:spcPts val="0"/>
              </a:spcAft>
              <a:buClr>
                <a:schemeClr val="dk1"/>
              </a:buClr>
              <a:buSzPts val="1200"/>
              <a:buFont typeface="Calibri"/>
              <a:buNone/>
            </a:pPr>
            <a:r>
              <a:rPr lang="en-GB"/>
              <a:t>By way of summary in connection with the previous slides, highlight that the </a:t>
            </a:r>
            <a:r>
              <a:rPr b="1" lang="en-GB"/>
              <a:t>investigation objectives </a:t>
            </a:r>
            <a:r>
              <a:rPr lang="en-GB"/>
              <a:t>of these activities is to:</a:t>
            </a:r>
            <a:br>
              <a:rPr lang="en-GB"/>
            </a:br>
            <a:br>
              <a:rPr lang="en-GB"/>
            </a:br>
            <a:r>
              <a:rPr lang="en-GB"/>
              <a:t>- </a:t>
            </a:r>
            <a:r>
              <a:rPr b="1" lang="en-GB"/>
              <a:t>establish chain of events;  </a:t>
            </a:r>
            <a:br>
              <a:rPr b="1" lang="en-GB"/>
            </a:br>
            <a:r>
              <a:rPr b="1" lang="en-GB"/>
              <a:t>- identify root causes; </a:t>
            </a:r>
            <a:br>
              <a:rPr b="1" lang="en-GB"/>
            </a:br>
            <a:r>
              <a:rPr b="1" lang="en-GB"/>
              <a:t>- identify faults; </a:t>
            </a:r>
            <a:br>
              <a:rPr b="1" lang="en-GB"/>
            </a:br>
            <a:r>
              <a:rPr b="1" lang="en-GB"/>
              <a:t>- identify corrective/preventative action</a:t>
            </a:r>
            <a:r>
              <a:rPr b="0" lang="en-GB"/>
              <a:t>.</a:t>
            </a:r>
            <a:endParaRPr b="1"/>
          </a:p>
          <a:p>
            <a:pPr indent="0" lvl="0" marL="0" rtl="0" algn="l">
              <a:spcBef>
                <a:spcPts val="0"/>
              </a:spcBef>
              <a:spcAft>
                <a:spcPts val="0"/>
              </a:spcAft>
              <a:buNone/>
            </a:pPr>
            <a:br>
              <a:rPr lang="en-GB"/>
            </a:br>
            <a:r>
              <a:rPr lang="en-GB"/>
              <a:t>The final part of the process should be to prepare an ‘Accident Investigation Report’. This should include: details about:</a:t>
            </a:r>
            <a:br>
              <a:rPr lang="en-GB"/>
            </a:br>
            <a:r>
              <a:rPr lang="en-GB"/>
              <a:t> </a:t>
            </a:r>
            <a:endParaRPr/>
          </a:p>
          <a:p>
            <a:pPr indent="-171450" lvl="0" marL="171450" rtl="0" algn="l">
              <a:spcBef>
                <a:spcPts val="0"/>
              </a:spcBef>
              <a:spcAft>
                <a:spcPts val="0"/>
              </a:spcAft>
              <a:buClr>
                <a:schemeClr val="dk1"/>
              </a:buClr>
              <a:buSzPts val="1200"/>
              <a:buFont typeface="Calibri"/>
              <a:buChar char="-"/>
            </a:pPr>
            <a:r>
              <a:rPr b="1" lang="en-GB"/>
              <a:t>identify team of the investigating officer/or team</a:t>
            </a:r>
            <a:endParaRPr/>
          </a:p>
          <a:p>
            <a:pPr indent="-171450" lvl="0" marL="171450" rtl="0" algn="l">
              <a:spcBef>
                <a:spcPts val="0"/>
              </a:spcBef>
              <a:spcAft>
                <a:spcPts val="0"/>
              </a:spcAft>
              <a:buClr>
                <a:schemeClr val="dk1"/>
              </a:buClr>
              <a:buSzPts val="1200"/>
              <a:buFont typeface="Calibri"/>
              <a:buChar char="-"/>
            </a:pPr>
            <a:r>
              <a:rPr b="1" lang="en-GB"/>
              <a:t>summarise consequential events (as a result of the accident)</a:t>
            </a:r>
            <a:endParaRPr/>
          </a:p>
          <a:p>
            <a:pPr indent="-171450" lvl="0" marL="171450" rtl="0" algn="l">
              <a:spcBef>
                <a:spcPts val="0"/>
              </a:spcBef>
              <a:spcAft>
                <a:spcPts val="0"/>
              </a:spcAft>
              <a:buClr>
                <a:schemeClr val="dk1"/>
              </a:buClr>
              <a:buSzPts val="1200"/>
              <a:buFont typeface="Calibri"/>
              <a:buChar char="-"/>
            </a:pPr>
            <a:r>
              <a:rPr b="1" lang="en-GB"/>
              <a:t>identify root causes</a:t>
            </a:r>
            <a:endParaRPr/>
          </a:p>
          <a:p>
            <a:pPr indent="-171450" lvl="0" marL="171450" rtl="0" algn="l">
              <a:spcBef>
                <a:spcPts val="0"/>
              </a:spcBef>
              <a:spcAft>
                <a:spcPts val="0"/>
              </a:spcAft>
              <a:buClr>
                <a:schemeClr val="dk1"/>
              </a:buClr>
              <a:buSzPts val="1200"/>
              <a:buFont typeface="Calibri"/>
              <a:buChar char="-"/>
            </a:pPr>
            <a:r>
              <a:rPr b="1" lang="en-GB"/>
              <a:t>describe other weaknesses</a:t>
            </a:r>
            <a:endParaRPr/>
          </a:p>
          <a:p>
            <a:pPr indent="-171450" lvl="0" marL="171450" rtl="0" algn="l">
              <a:spcBef>
                <a:spcPts val="0"/>
              </a:spcBef>
              <a:spcAft>
                <a:spcPts val="0"/>
              </a:spcAft>
              <a:buClr>
                <a:schemeClr val="dk1"/>
              </a:buClr>
              <a:buSzPts val="1200"/>
              <a:buFont typeface="Calibri"/>
              <a:buChar char="-"/>
            </a:pPr>
            <a:r>
              <a:rPr b="1" lang="en-GB"/>
              <a:t>identify corrective/preventative action 9Recommendation)</a:t>
            </a:r>
            <a:endParaRPr/>
          </a:p>
          <a:p>
            <a:pPr indent="-171450" lvl="0" marL="171450" rtl="0" algn="l">
              <a:spcBef>
                <a:spcPts val="0"/>
              </a:spcBef>
              <a:spcAft>
                <a:spcPts val="0"/>
              </a:spcAft>
              <a:buClr>
                <a:schemeClr val="dk1"/>
              </a:buClr>
              <a:buSzPts val="1200"/>
              <a:buFont typeface="Calibri"/>
              <a:buChar char="-"/>
            </a:pPr>
            <a:r>
              <a:rPr b="1" lang="en-GB"/>
              <a:t>allocate responsibility &amp; timescale (and where appropriate financial implications or budget measures).</a:t>
            </a:r>
            <a:endParaRPr/>
          </a:p>
          <a:p>
            <a:pPr indent="0" lvl="0" marL="0" rtl="0" algn="l">
              <a:spcBef>
                <a:spcPts val="0"/>
              </a:spcBef>
              <a:spcAft>
                <a:spcPts val="0"/>
              </a:spcAft>
              <a:buNone/>
            </a:pPr>
            <a:r>
              <a:t/>
            </a:r>
            <a:endParaRPr/>
          </a:p>
        </p:txBody>
      </p:sp>
      <p:sp>
        <p:nvSpPr>
          <p:cNvPr id="653" name="Google Shape;65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br>
              <a:rPr lang="en-GB"/>
            </a:br>
            <a:r>
              <a:rPr lang="en-GB"/>
              <a:t>Identify 3-4 accidents that have been discussed during the course or ask the Safety Manager to provide information about accidents that have taken place in the factory.</a:t>
            </a:r>
            <a:endParaRPr/>
          </a:p>
          <a:p>
            <a:pPr indent="0" lvl="0" marL="0" rtl="0" algn="l">
              <a:spcBef>
                <a:spcPts val="0"/>
              </a:spcBef>
              <a:spcAft>
                <a:spcPts val="0"/>
              </a:spcAft>
              <a:buNone/>
            </a:pPr>
            <a:r>
              <a:rPr lang="en-GB"/>
              <a:t>Ask the trainees to apply what they have learned on this module and ask them to develop a fishbone diagram or mind-map illustrating the 5W’s; causes of the accidents and the sequence of events leading up to the accident.</a:t>
            </a:r>
            <a:endParaRPr/>
          </a:p>
        </p:txBody>
      </p:sp>
      <p:sp>
        <p:nvSpPr>
          <p:cNvPr id="669" name="Google Shape;669;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334448"/>
            <a:ext cx="5486400" cy="420362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GB"/>
              <a:t>Trainer</a:t>
            </a:r>
            <a:r>
              <a:rPr lang="en-GB"/>
              <a:t>:</a:t>
            </a:r>
            <a:br>
              <a:rPr lang="en-GB"/>
            </a:br>
            <a:r>
              <a:rPr lang="en-GB" sz="1200"/>
              <a:t>(Just for information do not read these out unless challenged on the origin of the figures.</a:t>
            </a:r>
            <a:endParaRPr/>
          </a:p>
          <a:p>
            <a:pPr indent="0" lvl="0" marL="0" rtl="0" algn="l">
              <a:spcBef>
                <a:spcPts val="0"/>
              </a:spcBef>
              <a:spcAft>
                <a:spcPts val="0"/>
              </a:spcAft>
              <a:buNone/>
            </a:pPr>
            <a:r>
              <a:rPr b="1" lang="en-GB" u="sng"/>
              <a:t>Sources</a:t>
            </a:r>
            <a:r>
              <a:rPr lang="en-GB"/>
              <a:t>:</a:t>
            </a:r>
            <a:endParaRPr/>
          </a:p>
          <a:p>
            <a:pPr indent="0" lvl="0" marL="0" rtl="0" algn="l">
              <a:spcBef>
                <a:spcPts val="0"/>
              </a:spcBef>
              <a:spcAft>
                <a:spcPts val="0"/>
              </a:spcAft>
              <a:buNone/>
            </a:pPr>
            <a:r>
              <a:rPr lang="en-GB" sz="1100"/>
              <a:t>1</a:t>
            </a:r>
            <a:r>
              <a:rPr i="1" lang="en-GB" sz="1100"/>
              <a:t>. ‘Risks Management of Ready-Made Garments Industry in Bangladesh’. </a:t>
            </a:r>
            <a:r>
              <a:rPr lang="en-GB" sz="1100"/>
              <a:t>Md. M. Hasan, A. </a:t>
            </a:r>
            <a:br>
              <a:rPr lang="en-GB" sz="1100"/>
            </a:br>
            <a:r>
              <a:rPr lang="en-GB" sz="1100"/>
              <a:t>     Mahmud, Begum Rokeya University. International Research Journal of Busines Studies. Vol </a:t>
            </a:r>
            <a:br>
              <a:rPr lang="en-GB" sz="1100"/>
            </a:br>
            <a:r>
              <a:rPr lang="en-GB" sz="1100"/>
              <a:t>    10 No1 2017. https://doi.org/10.21632/irjbs </a:t>
            </a:r>
            <a:endParaRPr/>
          </a:p>
          <a:p>
            <a:pPr indent="0" lvl="0" marL="0" rtl="0" algn="l">
              <a:spcBef>
                <a:spcPts val="0"/>
              </a:spcBef>
              <a:spcAft>
                <a:spcPts val="0"/>
              </a:spcAft>
              <a:buNone/>
            </a:pPr>
            <a:br>
              <a:rPr lang="en-GB" sz="1100"/>
            </a:br>
            <a:r>
              <a:rPr lang="en-GB" sz="1100"/>
              <a:t>2. ‘</a:t>
            </a:r>
            <a:r>
              <a:rPr i="1" lang="en-GB" sz="1100"/>
              <a:t>Health Hazards of Garments Sector in Bangladesh: The Case Studies of Rana Plaza’</a:t>
            </a:r>
            <a:r>
              <a:rPr lang="en-GB" sz="1100"/>
              <a:t>. </a:t>
            </a:r>
            <a:endParaRPr/>
          </a:p>
          <a:p>
            <a:pPr indent="0" lvl="0" marL="0" rtl="0" algn="l">
              <a:spcBef>
                <a:spcPts val="0"/>
              </a:spcBef>
              <a:spcAft>
                <a:spcPts val="0"/>
              </a:spcAft>
              <a:buNone/>
            </a:pPr>
            <a:r>
              <a:rPr lang="en-GB" sz="1100"/>
              <a:t>    Fatema. T, N. Sultana, University of Bangladesh Malaysian Journal of Medical and Biological </a:t>
            </a:r>
            <a:br>
              <a:rPr lang="en-GB" sz="1100"/>
            </a:br>
            <a:r>
              <a:rPr lang="en-GB" sz="1100"/>
              <a:t>    Research. 2014.</a:t>
            </a:r>
            <a:endParaRPr/>
          </a:p>
          <a:p>
            <a:pPr indent="0" lvl="0" marL="0" rtl="0" algn="l">
              <a:spcBef>
                <a:spcPts val="0"/>
              </a:spcBef>
              <a:spcAft>
                <a:spcPts val="0"/>
              </a:spcAft>
              <a:buNone/>
            </a:pPr>
            <a:br>
              <a:rPr lang="en-GB" sz="1100"/>
            </a:br>
            <a:r>
              <a:rPr lang="en-GB" sz="1100"/>
              <a:t>3. ‘Ahmed T, Mia R, Tanjim MN, et al. </a:t>
            </a:r>
            <a:r>
              <a:rPr i="1" lang="en-GB" sz="1100"/>
              <a:t>An extensive analysis of the health hazards for RMG </a:t>
            </a:r>
            <a:br>
              <a:rPr i="1" lang="en-GB" sz="1100"/>
            </a:br>
            <a:r>
              <a:rPr i="1" lang="en-GB" sz="1100"/>
              <a:t>    workers in apparel sector of Bangladesh</a:t>
            </a:r>
            <a:r>
              <a:rPr lang="en-GB" sz="1100"/>
              <a:t>. J Textile Eng Fashion Technol. 2020;6(4An </a:t>
            </a:r>
            <a:br>
              <a:rPr lang="en-GB" sz="1100"/>
            </a:br>
            <a:r>
              <a:rPr lang="en-GB" sz="1100"/>
              <a:t>    extensive analysis of the health hazards for RMG workers in apparel sector of Bangladesh’ </a:t>
            </a:r>
            <a:br>
              <a:rPr lang="en-GB" sz="1100"/>
            </a:br>
            <a:r>
              <a:rPr lang="en-GB" sz="1100"/>
              <a:t>    Article  in  Journal of Textile Engineering. T Ahmed, Md. N Tanjim et al, July 2020.</a:t>
            </a:r>
            <a:endParaRPr/>
          </a:p>
          <a:p>
            <a:pPr indent="0" lvl="0" marL="0" rtl="0" algn="l">
              <a:spcBef>
                <a:spcPts val="0"/>
              </a:spcBef>
              <a:spcAft>
                <a:spcPts val="0"/>
              </a:spcAft>
              <a:buNone/>
            </a:pPr>
            <a:r>
              <a:t/>
            </a:r>
            <a:endParaRPr sz="1100"/>
          </a:p>
          <a:p>
            <a:pPr indent="-285750" lvl="0" marL="285750" rtl="0" algn="l">
              <a:spcBef>
                <a:spcPts val="0"/>
              </a:spcBef>
              <a:spcAft>
                <a:spcPts val="0"/>
              </a:spcAft>
              <a:buClr>
                <a:schemeClr val="dk1"/>
              </a:buClr>
              <a:buSzPts val="1200"/>
              <a:buFont typeface="Arial"/>
              <a:buChar char="•"/>
            </a:pPr>
            <a:r>
              <a:rPr lang="en-GB"/>
              <a:t>Although laws are presenting an effort to protect workers, the application of these laws is rare according to various newspaper conducted research (Hossain, 2006).</a:t>
            </a:r>
            <a:endParaRPr/>
          </a:p>
          <a:p>
            <a:pPr indent="-285750" lvl="0" marL="285750" rtl="0" algn="l">
              <a:spcBef>
                <a:spcPts val="0"/>
              </a:spcBef>
              <a:spcAft>
                <a:spcPts val="0"/>
              </a:spcAft>
              <a:buClr>
                <a:schemeClr val="dk1"/>
              </a:buClr>
              <a:buSzPts val="1200"/>
              <a:buFont typeface="Arial"/>
              <a:buChar char="•"/>
            </a:pPr>
            <a:r>
              <a:rPr lang="en-GB"/>
              <a:t>Many workers do not have the least erudition about occupational health and safety standards. </a:t>
            </a:r>
            <a:endParaRPr/>
          </a:p>
          <a:p>
            <a:pPr indent="0" lvl="0" marL="0" rtl="0" algn="l">
              <a:spcBef>
                <a:spcPts val="0"/>
              </a:spcBef>
              <a:spcAft>
                <a:spcPts val="0"/>
              </a:spcAft>
              <a:buNone/>
            </a:pPr>
            <a:r>
              <a:t/>
            </a:r>
            <a:endParaRPr sz="1100"/>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1" i="0" lang="en-GB" sz="1200" u="none" cap="none" strike="noStrike">
                <a:solidFill>
                  <a:srgbClr val="000000"/>
                </a:solidFill>
                <a:latin typeface="Calibri"/>
                <a:ea typeface="Calibri"/>
                <a:cs typeface="Calibri"/>
                <a:sym typeface="Calibri"/>
              </a:rPr>
              <a:t>Trainer:</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Quiz Questions (Correct Answers):</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Q1: D</a:t>
            </a:r>
            <a:br>
              <a:rPr b="0" i="0" lang="en-GB" sz="1200" u="none" cap="none" strike="noStrike">
                <a:solidFill>
                  <a:srgbClr val="000000"/>
                </a:solidFill>
                <a:latin typeface="Calibri"/>
                <a:ea typeface="Calibri"/>
                <a:cs typeface="Calibri"/>
                <a:sym typeface="Calibri"/>
              </a:rPr>
            </a:br>
            <a:r>
              <a:rPr b="0" i="0" lang="en-GB" sz="1200" u="none" cap="none" strike="noStrike">
                <a:solidFill>
                  <a:srgbClr val="000000"/>
                </a:solidFill>
                <a:latin typeface="Calibri"/>
                <a:ea typeface="Calibri"/>
                <a:cs typeface="Calibri"/>
                <a:sym typeface="Calibri"/>
              </a:rPr>
              <a:t>Q2: (True)</a:t>
            </a:r>
            <a:br>
              <a:rPr b="0" i="0" lang="en-GB" sz="1200" u="none" cap="none" strike="noStrike">
                <a:solidFill>
                  <a:srgbClr val="000000"/>
                </a:solidFill>
                <a:latin typeface="Calibri"/>
                <a:ea typeface="Calibri"/>
                <a:cs typeface="Calibri"/>
                <a:sym typeface="Calibri"/>
              </a:rPr>
            </a:br>
            <a:r>
              <a:rPr b="0" i="0" lang="en-GB" sz="1200" u="none" cap="none" strike="noStrike">
                <a:solidFill>
                  <a:srgbClr val="000000"/>
                </a:solidFill>
                <a:latin typeface="Calibri"/>
                <a:ea typeface="Calibri"/>
                <a:cs typeface="Calibri"/>
                <a:sym typeface="Calibri"/>
              </a:rPr>
              <a:t>Q3: (True)</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Q4: (True)</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Q5: D</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Q6: (True)</a:t>
            </a:r>
            <a:endParaRPr/>
          </a:p>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Q7: (False)</a:t>
            </a:r>
            <a:br>
              <a:rPr b="0" i="0" lang="en-GB" sz="1200" u="none" cap="none" strike="noStrike">
                <a:solidFill>
                  <a:srgbClr val="000000"/>
                </a:solidFill>
                <a:latin typeface="Calibri"/>
                <a:ea typeface="Calibri"/>
                <a:cs typeface="Calibri"/>
                <a:sym typeface="Calibri"/>
              </a:rPr>
            </a:br>
            <a:r>
              <a:rPr b="0" i="0" lang="en-GB" sz="1200" u="none" cap="none" strike="noStrike">
                <a:solidFill>
                  <a:srgbClr val="000000"/>
                </a:solidFill>
                <a:latin typeface="Calibri"/>
                <a:ea typeface="Calibri"/>
                <a:cs typeface="Calibri"/>
                <a:sym typeface="Calibri"/>
              </a:rPr>
              <a:t>Q8: (True)</a:t>
            </a:r>
            <a:br>
              <a:rPr b="0" i="0" lang="en-GB" sz="1200" u="none" cap="none" strike="noStrike">
                <a:solidFill>
                  <a:srgbClr val="000000"/>
                </a:solidFill>
                <a:latin typeface="Calibri"/>
                <a:ea typeface="Calibri"/>
                <a:cs typeface="Calibri"/>
                <a:sym typeface="Calibri"/>
              </a:rPr>
            </a:br>
            <a:r>
              <a:rPr b="0" i="0" lang="en-GB" sz="1200" u="none" cap="none" strike="noStrike">
                <a:solidFill>
                  <a:srgbClr val="000000"/>
                </a:solidFill>
                <a:latin typeface="Calibri"/>
                <a:ea typeface="Calibri"/>
                <a:cs typeface="Calibri"/>
                <a:sym typeface="Calibri"/>
              </a:rPr>
              <a:t>Q9: (True)</a:t>
            </a:r>
            <a:br>
              <a:rPr b="0" i="0" lang="en-GB" sz="1200" u="none" cap="none" strike="noStrike">
                <a:solidFill>
                  <a:srgbClr val="000000"/>
                </a:solidFill>
                <a:latin typeface="Calibri"/>
                <a:ea typeface="Calibri"/>
                <a:cs typeface="Calibri"/>
                <a:sym typeface="Calibri"/>
              </a:rPr>
            </a:br>
            <a:r>
              <a:rPr b="0" i="0" lang="en-GB" sz="1200" u="none" cap="none" strike="noStrike">
                <a:solidFill>
                  <a:srgbClr val="000000"/>
                </a:solidFill>
                <a:latin typeface="Calibri"/>
                <a:ea typeface="Calibri"/>
                <a:cs typeface="Calibri"/>
                <a:sym typeface="Calibri"/>
              </a:rPr>
              <a:t>Q10: D</a:t>
            </a:r>
            <a:endParaRPr/>
          </a:p>
        </p:txBody>
      </p:sp>
      <p:sp>
        <p:nvSpPr>
          <p:cNvPr id="678" name="Google Shape;67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GB"/>
              <a:t>11/27/2020</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b="1" lang="en-GB"/>
              <a:t>Online/Group Activity</a:t>
            </a:r>
            <a:r>
              <a:rPr lang="en-GB"/>
              <a:t>: Go through each of the statements and generate an online/class discussion.</a:t>
            </a:r>
            <a:endParaRPr/>
          </a:p>
          <a:p>
            <a:pPr indent="0" lvl="0" marL="0" rtl="0" algn="l">
              <a:spcBef>
                <a:spcPts val="0"/>
              </a:spcBef>
              <a:spcAft>
                <a:spcPts val="0"/>
              </a:spcAft>
              <a:buNone/>
            </a:pPr>
            <a:r>
              <a:rPr lang="en-GB"/>
              <a:t>You may wish to ask the group some of the questions below or highlight some of the comments below:</a:t>
            </a:r>
            <a:endParaRPr/>
          </a:p>
          <a:p>
            <a:pPr indent="-228600" lvl="0" marL="228600" rtl="0" algn="l">
              <a:spcBef>
                <a:spcPts val="0"/>
              </a:spcBef>
              <a:spcAft>
                <a:spcPts val="0"/>
              </a:spcAft>
              <a:buClr>
                <a:schemeClr val="dk1"/>
              </a:buClr>
              <a:buSzPts val="1200"/>
              <a:buFont typeface="Calibri"/>
              <a:buAutoNum type="arabicParenR"/>
            </a:pPr>
            <a:r>
              <a:rPr lang="en-GB"/>
              <a:t>Does anyone agree with any, or all, of the statements? (if so, why?)</a:t>
            </a:r>
            <a:endParaRPr/>
          </a:p>
          <a:p>
            <a:pPr indent="-228600" lvl="0" marL="228600" rtl="0" algn="l">
              <a:spcBef>
                <a:spcPts val="0"/>
              </a:spcBef>
              <a:spcAft>
                <a:spcPts val="0"/>
              </a:spcAft>
              <a:buClr>
                <a:schemeClr val="dk1"/>
              </a:buClr>
              <a:buSzPts val="1200"/>
              <a:buFont typeface="Calibri"/>
              <a:buAutoNum type="arabicParenR"/>
            </a:pPr>
            <a:r>
              <a:rPr lang="en-GB"/>
              <a:t>As we shall see, ‘accidents’ don’t just happen they are the result of a series of factors including numerous incidents or ‘near misses’ before the final accident.</a:t>
            </a:r>
            <a:endParaRPr/>
          </a:p>
          <a:p>
            <a:pPr indent="-228600" lvl="0" marL="228600" rtl="0" algn="l">
              <a:spcBef>
                <a:spcPts val="0"/>
              </a:spcBef>
              <a:spcAft>
                <a:spcPts val="0"/>
              </a:spcAft>
              <a:buClr>
                <a:schemeClr val="dk1"/>
              </a:buClr>
              <a:buSzPts val="1200"/>
              <a:buFont typeface="Calibri"/>
              <a:buAutoNum type="arabicParenR"/>
            </a:pPr>
            <a:r>
              <a:rPr lang="en-GB"/>
              <a:t>Do they know how may accidents occurred in the factory in the last 3 months (Covid-19 will have reduced the number of accidents this year) so ask some of the Managers if they know what the accident rate was for 2019?</a:t>
            </a:r>
            <a:endParaRPr/>
          </a:p>
          <a:p>
            <a:pPr indent="-228600" lvl="0" marL="228600" rtl="0" algn="l">
              <a:spcBef>
                <a:spcPts val="0"/>
              </a:spcBef>
              <a:spcAft>
                <a:spcPts val="0"/>
              </a:spcAft>
              <a:buClr>
                <a:schemeClr val="dk1"/>
              </a:buClr>
              <a:buSzPts val="1200"/>
              <a:buFont typeface="Calibri"/>
              <a:buAutoNum type="arabicParenR"/>
            </a:pPr>
            <a:r>
              <a:rPr lang="en-GB"/>
              <a:t>They should see safety as an investment not an expenditure. Many OHS preventative measures can be relatively cheap but the cost of negligence or failing to protect workers can be catastrophically expensive for the individual, their families and the company.</a:t>
            </a:r>
            <a:endParaRPr/>
          </a:p>
          <a:p>
            <a:pPr indent="-228600" lvl="0" marL="228600" rtl="0" algn="l">
              <a:spcBef>
                <a:spcPts val="0"/>
              </a:spcBef>
              <a:spcAft>
                <a:spcPts val="0"/>
              </a:spcAft>
              <a:buClr>
                <a:schemeClr val="dk1"/>
              </a:buClr>
              <a:buSzPts val="1200"/>
              <a:buFont typeface="Calibri"/>
              <a:buAutoNum type="arabicParenR"/>
            </a:pPr>
            <a:r>
              <a:rPr lang="en-GB"/>
              <a:t>Insurance premiums can be very high and expensive. Many companies avoid paying costly premiums and may only be covered for certain eventualities. In most cases, uninsured costs can be up to 10 x the cost of insured costs – see Iceberg slide.</a:t>
            </a:r>
            <a:br>
              <a:rPr lang="en-GB"/>
            </a:br>
            <a:r>
              <a:rPr lang="en-GB"/>
              <a:t>Most workers may not be able to afford insurance cover.</a:t>
            </a:r>
            <a:endParaRPr/>
          </a:p>
          <a:p>
            <a:pPr indent="-228600" lvl="0" marL="228600" rtl="0" algn="l">
              <a:spcBef>
                <a:spcPts val="0"/>
              </a:spcBef>
              <a:spcAft>
                <a:spcPts val="0"/>
              </a:spcAft>
              <a:buClr>
                <a:schemeClr val="dk1"/>
              </a:buClr>
              <a:buSzPts val="1200"/>
              <a:buFont typeface="Calibri"/>
              <a:buAutoNum type="arabicParenR"/>
            </a:pPr>
            <a:r>
              <a:rPr lang="en-GB"/>
              <a:t>How much is your life worth to you and your family?</a:t>
            </a:r>
            <a:endParaRPr/>
          </a:p>
          <a:p>
            <a:pPr indent="-228600" lvl="0" marL="228600" rtl="0" algn="l">
              <a:spcBef>
                <a:spcPts val="0"/>
              </a:spcBef>
              <a:spcAft>
                <a:spcPts val="0"/>
              </a:spcAft>
              <a:buClr>
                <a:schemeClr val="dk1"/>
              </a:buClr>
              <a:buSzPts val="1200"/>
              <a:buFont typeface="Calibri"/>
              <a:buAutoNum type="arabicParenR"/>
            </a:pPr>
            <a:r>
              <a:rPr lang="en-GB"/>
              <a:t>‘Common sense’ is often not as common as you think! People take risks, employers cut corners and equipment can fail because it is not used properly or poorly maintained etc.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400549"/>
            <a:ext cx="5486400" cy="381803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a:solidFill>
                  <a:srgbClr val="555555"/>
                </a:solidFill>
                <a:latin typeface="Proza Libre"/>
                <a:ea typeface="Proza Libre"/>
                <a:cs typeface="Proza Libre"/>
                <a:sym typeface="Proza Libre"/>
              </a:rPr>
              <a:t>Trainer</a:t>
            </a:r>
            <a:r>
              <a:rPr b="0" i="0" lang="en-GB">
                <a:solidFill>
                  <a:srgbClr val="555555"/>
                </a:solidFill>
                <a:latin typeface="Proza Libre"/>
                <a:ea typeface="Proza Libre"/>
                <a:cs typeface="Proza Libre"/>
                <a:sym typeface="Proza Libre"/>
              </a:rPr>
              <a:t>:</a:t>
            </a:r>
            <a:br>
              <a:rPr b="0" i="0" lang="en-GB">
                <a:solidFill>
                  <a:srgbClr val="555555"/>
                </a:solidFill>
                <a:latin typeface="Proza Libre"/>
                <a:ea typeface="Proza Libre"/>
                <a:cs typeface="Proza Libre"/>
                <a:sym typeface="Proza Libre"/>
              </a:rPr>
            </a:br>
            <a:r>
              <a:rPr b="0" i="0" lang="en-GB">
                <a:solidFill>
                  <a:srgbClr val="555555"/>
                </a:solidFill>
                <a:latin typeface="Proza Libre"/>
                <a:ea typeface="Proza Libre"/>
                <a:cs typeface="Proza Libre"/>
                <a:sym typeface="Proza Libre"/>
              </a:rPr>
              <a:t>It is briefly worth mentioning Bird and Heinrich’s work (known as the safety pyramid or safety triangle) </a:t>
            </a:r>
            <a:r>
              <a:rPr lang="en-GB">
                <a:solidFill>
                  <a:srgbClr val="555555"/>
                </a:solidFill>
                <a:latin typeface="Proza Libre"/>
                <a:ea typeface="Proza Libre"/>
                <a:cs typeface="Proza Libre"/>
                <a:sym typeface="Proza Libre"/>
              </a:rPr>
              <a:t>at the time this </a:t>
            </a:r>
            <a:r>
              <a:rPr b="0" i="0" lang="en-GB">
                <a:solidFill>
                  <a:srgbClr val="555555"/>
                </a:solidFill>
                <a:latin typeface="Proza Libre"/>
                <a:ea typeface="Proza Libre"/>
                <a:cs typeface="Proza Libre"/>
                <a:sym typeface="Proza Libre"/>
              </a:rPr>
              <a:t>was pioneering in analysing the </a:t>
            </a:r>
            <a:r>
              <a:rPr b="1" i="0" lang="en-GB">
                <a:solidFill>
                  <a:srgbClr val="555555"/>
                </a:solidFill>
                <a:latin typeface="Proza Libre"/>
                <a:ea typeface="Proza Libre"/>
                <a:cs typeface="Proza Libre"/>
                <a:sym typeface="Proza Libre"/>
              </a:rPr>
              <a:t>causal factors</a:t>
            </a:r>
            <a:r>
              <a:rPr b="0" i="0" lang="en-GB">
                <a:solidFill>
                  <a:srgbClr val="555555"/>
                </a:solidFill>
                <a:latin typeface="Proza Libre"/>
                <a:ea typeface="Proza Libre"/>
                <a:cs typeface="Proza Libre"/>
                <a:sym typeface="Proza Libre"/>
              </a:rPr>
              <a:t> that led to workplace accidents, highlighting the associated costs (including hidden costs, that are often overlooked) and encouraging managers to think about and</a:t>
            </a:r>
            <a:r>
              <a:rPr b="0" i="0" lang="en-GB" u="sng">
                <a:solidFill>
                  <a:srgbClr val="555555"/>
                </a:solidFill>
                <a:latin typeface="Proza Libre"/>
                <a:ea typeface="Proza Libre"/>
                <a:cs typeface="Proza Libre"/>
                <a:sym typeface="Proza Libre"/>
              </a:rPr>
              <a:t> </a:t>
            </a:r>
            <a:r>
              <a:rPr b="1" i="0" lang="en-GB" u="sng">
                <a:solidFill>
                  <a:srgbClr val="555555"/>
                </a:solidFill>
                <a:latin typeface="Proza Libre"/>
                <a:ea typeface="Proza Libre"/>
                <a:cs typeface="Proza Libre"/>
                <a:sym typeface="Proza Libre"/>
              </a:rPr>
              <a:t>invest in prevention</a:t>
            </a:r>
            <a:r>
              <a:rPr b="0" i="0" lang="en-GB" u="sng">
                <a:solidFill>
                  <a:srgbClr val="555555"/>
                </a:solidFill>
                <a:latin typeface="Proza Libre"/>
                <a:ea typeface="Proza Libre"/>
                <a:cs typeface="Proza Libre"/>
                <a:sym typeface="Proza Libre"/>
              </a:rPr>
              <a:t> </a:t>
            </a:r>
            <a:r>
              <a:rPr b="0" i="0" lang="en-GB">
                <a:solidFill>
                  <a:srgbClr val="555555"/>
                </a:solidFill>
                <a:latin typeface="Proza Libre"/>
                <a:ea typeface="Proza Libre"/>
                <a:cs typeface="Proza Libre"/>
                <a:sym typeface="Proza Libre"/>
              </a:rPr>
              <a:t>of occupational accidents (interrupting an accident sequence). </a:t>
            </a:r>
            <a:endParaRPr/>
          </a:p>
          <a:p>
            <a:pPr indent="0" lvl="0" marL="0" rtl="0" algn="l">
              <a:spcBef>
                <a:spcPts val="0"/>
              </a:spcBef>
              <a:spcAft>
                <a:spcPts val="0"/>
              </a:spcAft>
              <a:buNone/>
            </a:pPr>
            <a:r>
              <a:t/>
            </a:r>
            <a:endParaRPr>
              <a:solidFill>
                <a:srgbClr val="555555"/>
              </a:solidFill>
              <a:latin typeface="Proza Libre"/>
              <a:ea typeface="Proza Libre"/>
              <a:cs typeface="Proza Libre"/>
              <a:sym typeface="Proza Libre"/>
            </a:endParaRPr>
          </a:p>
          <a:p>
            <a:pPr indent="0" lvl="0" marL="0" rtl="0" algn="l">
              <a:spcBef>
                <a:spcPts val="0"/>
              </a:spcBef>
              <a:spcAft>
                <a:spcPts val="0"/>
              </a:spcAft>
              <a:buNone/>
            </a:pPr>
            <a:r>
              <a:rPr lang="en-GB">
                <a:solidFill>
                  <a:srgbClr val="555555"/>
                </a:solidFill>
                <a:latin typeface="Proza Libre"/>
                <a:ea typeface="Proza Libre"/>
                <a:cs typeface="Proza Libre"/>
                <a:sym typeface="Proza Libre"/>
              </a:rPr>
              <a:t>They were </a:t>
            </a:r>
            <a:r>
              <a:rPr b="0" i="0" lang="en-GB">
                <a:solidFill>
                  <a:srgbClr val="555555"/>
                </a:solidFill>
                <a:latin typeface="Proza Libre"/>
                <a:ea typeface="Proza Libre"/>
                <a:cs typeface="Proza Libre"/>
                <a:sym typeface="Proza Libre"/>
              </a:rPr>
              <a:t>an important contribution to changing practitioners’ view of accidents as part of the </a:t>
            </a:r>
            <a:r>
              <a:rPr b="1" i="0" lang="en-GB">
                <a:solidFill>
                  <a:srgbClr val="555555"/>
                </a:solidFill>
                <a:latin typeface="Proza Libre"/>
                <a:ea typeface="Proza Libre"/>
                <a:cs typeface="Proza Libre"/>
                <a:sym typeface="Proza Libre"/>
              </a:rPr>
              <a:t>“cost of doing business” </a:t>
            </a:r>
            <a:r>
              <a:rPr b="0" i="0" lang="en-GB">
                <a:solidFill>
                  <a:srgbClr val="555555"/>
                </a:solidFill>
                <a:latin typeface="Proza Libre"/>
                <a:ea typeface="Proza Libre"/>
                <a:cs typeface="Proza Libre"/>
                <a:sym typeface="Proza Libre"/>
              </a:rPr>
              <a:t>and primarily resulting from the victim’s </a:t>
            </a:r>
            <a:r>
              <a:rPr b="1" i="0" lang="en-GB">
                <a:solidFill>
                  <a:srgbClr val="555555"/>
                </a:solidFill>
                <a:latin typeface="Proza Libre"/>
                <a:ea typeface="Proza Libre"/>
                <a:cs typeface="Proza Libre"/>
                <a:sym typeface="Proza Libre"/>
              </a:rPr>
              <a:t>lack of care </a:t>
            </a:r>
            <a:r>
              <a:rPr b="0" i="0" lang="en-GB">
                <a:solidFill>
                  <a:srgbClr val="555555"/>
                </a:solidFill>
                <a:latin typeface="Proza Libre"/>
                <a:ea typeface="Proza Libre"/>
                <a:cs typeface="Proza Libre"/>
                <a:sym typeface="Proza Libre"/>
              </a:rPr>
              <a:t>– leading for many years to an over-emphasis on </a:t>
            </a:r>
            <a:r>
              <a:rPr b="1" i="0" lang="en-GB">
                <a:solidFill>
                  <a:srgbClr val="555555"/>
                </a:solidFill>
                <a:latin typeface="Proza Libre"/>
                <a:ea typeface="Proza Libre"/>
                <a:cs typeface="Proza Libre"/>
                <a:sym typeface="Proza Libre"/>
              </a:rPr>
              <a:t>behavioural health &amp; safety</a:t>
            </a:r>
            <a:r>
              <a:rPr b="0" i="0" lang="en-GB">
                <a:solidFill>
                  <a:srgbClr val="555555"/>
                </a:solidFill>
                <a:latin typeface="Proza Libre"/>
                <a:ea typeface="Proza Libre"/>
                <a:cs typeface="Proza Libre"/>
                <a:sym typeface="Proza Libre"/>
              </a:rPr>
              <a:t>. </a:t>
            </a:r>
            <a:br>
              <a:rPr b="0" i="0" lang="en-GB">
                <a:solidFill>
                  <a:srgbClr val="555555"/>
                </a:solidFill>
                <a:latin typeface="Proza Libre"/>
                <a:ea typeface="Proza Libre"/>
                <a:cs typeface="Proza Libre"/>
                <a:sym typeface="Proza Libre"/>
              </a:rPr>
            </a:br>
            <a:r>
              <a:rPr b="0" i="0" lang="en-GB">
                <a:solidFill>
                  <a:srgbClr val="555555"/>
                </a:solidFill>
                <a:latin typeface="Proza Libre"/>
                <a:ea typeface="Proza Libre"/>
                <a:cs typeface="Proza Libre"/>
                <a:sym typeface="Proza Libre"/>
              </a:rPr>
              <a:t>However, many of the findings on accident causality were affected by biases.</a:t>
            </a:r>
            <a:endParaRPr/>
          </a:p>
          <a:p>
            <a:pPr indent="0" lvl="0" marL="0" rtl="0" algn="l">
              <a:spcBef>
                <a:spcPts val="0"/>
              </a:spcBef>
              <a:spcAft>
                <a:spcPts val="0"/>
              </a:spcAft>
              <a:buNone/>
            </a:pPr>
            <a:br>
              <a:rPr lang="en-GB">
                <a:solidFill>
                  <a:srgbClr val="555555"/>
                </a:solidFill>
                <a:latin typeface="Proza Libre"/>
                <a:ea typeface="Proza Libre"/>
                <a:cs typeface="Proza Libre"/>
                <a:sym typeface="Proza Libre"/>
              </a:rPr>
            </a:br>
            <a:r>
              <a:rPr lang="en-GB">
                <a:solidFill>
                  <a:srgbClr val="555555"/>
                </a:solidFill>
                <a:latin typeface="Proza Libre"/>
                <a:ea typeface="Proza Libre"/>
                <a:cs typeface="Proza Libre"/>
                <a:sym typeface="Proza Libre"/>
              </a:rPr>
              <a:t>Although a useful reference point, </a:t>
            </a:r>
            <a:r>
              <a:rPr b="1" lang="en-GB">
                <a:solidFill>
                  <a:srgbClr val="555555"/>
                </a:solidFill>
                <a:latin typeface="Proza Libre"/>
                <a:ea typeface="Proza Libre"/>
                <a:cs typeface="Proza Libre"/>
                <a:sym typeface="Proza Libre"/>
              </a:rPr>
              <a:t>a</a:t>
            </a:r>
            <a:r>
              <a:rPr b="1" i="0" lang="en-GB">
                <a:solidFill>
                  <a:srgbClr val="555555"/>
                </a:solidFill>
                <a:latin typeface="Proza Libre"/>
                <a:ea typeface="Proza Libre"/>
                <a:cs typeface="Proza Libre"/>
                <a:sym typeface="Proza Libre"/>
              </a:rPr>
              <a:t>ccident causality </a:t>
            </a:r>
            <a:r>
              <a:rPr b="0" i="0" lang="en-GB">
                <a:solidFill>
                  <a:srgbClr val="555555"/>
                </a:solidFill>
                <a:latin typeface="Proza Libre"/>
                <a:ea typeface="Proza Libre"/>
                <a:cs typeface="Proza Libre"/>
                <a:sym typeface="Proza Libre"/>
              </a:rPr>
              <a:t>is often more complicated than suggested. As indicated by the following extract from the </a:t>
            </a:r>
            <a:r>
              <a:rPr b="0" i="0" lang="en-GB" u="sng">
                <a:solidFill>
                  <a:srgbClr val="325C80"/>
                </a:solidFill>
                <a:latin typeface="Proza Libre"/>
                <a:ea typeface="Proza Libre"/>
                <a:cs typeface="Proza Libre"/>
                <a:sym typeface="Proza Libre"/>
                <a:hlinkClick r:id="rId2">
                  <a:extLst>
                    <a:ext uri="{A12FA001-AC4F-418D-AE19-62706E023703}">
                      <ahyp:hlinkClr val="tx"/>
                    </a:ext>
                  </a:extLst>
                </a:hlinkClick>
              </a:rPr>
              <a:t>BP report into the Deepwater Horizon accident</a:t>
            </a:r>
            <a:r>
              <a:rPr b="0" i="0" lang="en-GB">
                <a:solidFill>
                  <a:srgbClr val="555555"/>
                </a:solidFill>
                <a:latin typeface="Proza Libre"/>
                <a:ea typeface="Proza Libre"/>
                <a:cs typeface="Proza Libre"/>
                <a:sym typeface="Proza Libre"/>
              </a:rPr>
              <a:t>:</a:t>
            </a:r>
            <a:endParaRPr/>
          </a:p>
          <a:p>
            <a:pPr indent="0" lvl="0" marL="0" rtl="0" algn="l">
              <a:spcBef>
                <a:spcPts val="0"/>
              </a:spcBef>
              <a:spcAft>
                <a:spcPts val="0"/>
              </a:spcAft>
              <a:buNone/>
            </a:pPr>
            <a:br>
              <a:rPr lang="en-GB"/>
            </a:br>
            <a:r>
              <a:rPr b="1" lang="en-GB"/>
              <a:t>“The team did not identify any single action or inaction that caused this incident. Rather, a complex and interlinked series of mechanical failures, human judgments, engineering design, operational implementation and team interfaces came together to allow the initiation and escalation of the accident”.</a:t>
            </a:r>
            <a:endParaRPr/>
          </a:p>
          <a:p>
            <a:pPr indent="0" lvl="0" marL="0" rtl="0" algn="l">
              <a:spcBef>
                <a:spcPts val="0"/>
              </a:spcBef>
              <a:spcAft>
                <a:spcPts val="0"/>
              </a:spcAft>
              <a:buNone/>
            </a:pPr>
            <a:r>
              <a:t/>
            </a:r>
            <a:endParaRPr/>
          </a:p>
        </p:txBody>
      </p:sp>
      <p:sp>
        <p:nvSpPr>
          <p:cNvPr id="144" name="Google Shape;1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Trainer:</a:t>
            </a:r>
            <a:endParaRPr/>
          </a:p>
          <a:p>
            <a:pPr indent="0" lvl="0" marL="0" rtl="0" algn="l">
              <a:spcBef>
                <a:spcPts val="0"/>
              </a:spcBef>
              <a:spcAft>
                <a:spcPts val="0"/>
              </a:spcAft>
              <a:buNone/>
            </a:pPr>
            <a:r>
              <a:rPr lang="en-GB"/>
              <a:t>Self-explanatory slide. </a:t>
            </a:r>
            <a:endParaRPr/>
          </a:p>
          <a:p>
            <a:pPr indent="0" lvl="0" marL="0" rtl="0" algn="l">
              <a:spcBef>
                <a:spcPts val="0"/>
              </a:spcBef>
              <a:spcAft>
                <a:spcPts val="0"/>
              </a:spcAft>
              <a:buNone/>
            </a:pPr>
            <a:r>
              <a:rPr lang="en-GB"/>
              <a:t>Briefly, run trough some of the headings (not all). </a:t>
            </a:r>
            <a:br>
              <a:rPr lang="en-GB"/>
            </a:br>
            <a:r>
              <a:rPr lang="en-GB"/>
              <a:t>Also: </a:t>
            </a:r>
            <a:endParaRPr/>
          </a:p>
          <a:p>
            <a:pPr indent="-171450" lvl="0" marL="171450" rtl="0" algn="l">
              <a:spcBef>
                <a:spcPts val="0"/>
              </a:spcBef>
              <a:spcAft>
                <a:spcPts val="0"/>
              </a:spcAft>
              <a:buClr>
                <a:schemeClr val="dk1"/>
              </a:buClr>
              <a:buSzPts val="1200"/>
              <a:buFont typeface="Calibri"/>
              <a:buChar char="-"/>
            </a:pPr>
            <a:r>
              <a:rPr lang="en-GB"/>
              <a:t>Highlight that not all ‘costs are insured. </a:t>
            </a:r>
            <a:br>
              <a:rPr lang="en-GB"/>
            </a:br>
            <a:r>
              <a:rPr lang="en-GB"/>
              <a:t>- Insurance companies will increase premiums the more accidents there are so there is a solid business case for good OHS management.</a:t>
            </a:r>
            <a:br>
              <a:rPr lang="en-GB"/>
            </a:br>
            <a:r>
              <a:rPr lang="en-GB"/>
              <a:t>- Workers struggle to claim their legal rights to compensation and personal injury cases/litigation can take years.</a:t>
            </a:r>
            <a:br>
              <a:rPr lang="en-GB"/>
            </a:br>
            <a:r>
              <a:rPr lang="en-GB"/>
              <a:t>- What price would you put on your eyesight or one of your hands? (Quickly ask all dominant right-handed people to write their name and address with their other hand in 30 seconds). </a:t>
            </a:r>
            <a:br>
              <a:rPr lang="en-GB"/>
            </a:br>
            <a:r>
              <a:rPr lang="en-GB"/>
              <a:t>  It is difficult and a very brief example of the fact that any injury may require the individual to retrain their body to accommodate a disability.  </a:t>
            </a:r>
            <a:endParaRPr/>
          </a:p>
          <a:p>
            <a:pPr indent="0" lvl="0" marL="0" rtl="0" algn="l">
              <a:spcBef>
                <a:spcPts val="0"/>
              </a:spcBef>
              <a:spcAft>
                <a:spcPts val="0"/>
              </a:spcAft>
              <a:buClr>
                <a:schemeClr val="dk1"/>
              </a:buClr>
              <a:buSzPts val="1200"/>
              <a:buFont typeface="Calibri"/>
              <a:buNone/>
            </a:pPr>
            <a:r>
              <a:rPr lang="en-GB"/>
              <a:t>Remember, as the saying goes: 2If you think safety is expensive – try an accident”!  </a:t>
            </a:r>
            <a:endParaRPr/>
          </a:p>
        </p:txBody>
      </p:sp>
      <p:sp>
        <p:nvSpPr>
          <p:cNvPr id="152" name="Google Shape;1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 </a:t>
            </a:r>
            <a:endParaRPr/>
          </a:p>
          <a:p>
            <a:pPr indent="0" lvl="0" marL="0" rtl="0" algn="l">
              <a:spcBef>
                <a:spcPts val="0"/>
              </a:spcBef>
              <a:spcAft>
                <a:spcPts val="0"/>
              </a:spcAft>
              <a:buNone/>
            </a:pPr>
            <a:r>
              <a:rPr lang="en-GB"/>
              <a:t>Self-explanatory slide.</a:t>
            </a:r>
            <a:endParaRPr/>
          </a:p>
          <a:p>
            <a:pPr indent="0" lvl="0" marL="0" rtl="0" algn="l">
              <a:spcBef>
                <a:spcPts val="0"/>
              </a:spcBef>
              <a:spcAft>
                <a:spcPts val="0"/>
              </a:spcAft>
              <a:buNone/>
            </a:pPr>
            <a:r>
              <a:rPr lang="en-GB"/>
              <a:t>Statements reinforces that all parties have to be vigilant as OHS an ever-changing challenge and we can’t be complacent.</a:t>
            </a:r>
            <a:endParaRPr/>
          </a:p>
          <a:p>
            <a:pPr indent="0" lvl="0" marL="0" rtl="0" algn="l">
              <a:spcBef>
                <a:spcPts val="0"/>
              </a:spcBef>
              <a:spcAft>
                <a:spcPts val="0"/>
              </a:spcAft>
              <a:buNone/>
            </a:pPr>
            <a:r>
              <a:rPr lang="en-GB"/>
              <a:t>Ask the group if they agree with these statements. (If not, why not?)</a:t>
            </a:r>
            <a:endParaRPr/>
          </a:p>
          <a:p>
            <a:pPr indent="0" lvl="0" marL="0" rtl="0" algn="l">
              <a:spcBef>
                <a:spcPts val="0"/>
              </a:spcBef>
              <a:spcAft>
                <a:spcPts val="0"/>
              </a:spcAft>
              <a:buNone/>
            </a:pPr>
            <a:r>
              <a:t/>
            </a:r>
            <a:endParaRPr/>
          </a:p>
        </p:txBody>
      </p:sp>
      <p:sp>
        <p:nvSpPr>
          <p:cNvPr id="160" name="Google Shape;16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49"/>
            <a:ext cx="5486400" cy="378498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Trainer</a:t>
            </a:r>
            <a:r>
              <a:rPr lang="en-GB"/>
              <a:t>:</a:t>
            </a:r>
            <a:endParaRPr/>
          </a:p>
          <a:p>
            <a:pPr indent="0" lvl="0" marL="0" rtl="0" algn="l">
              <a:spcBef>
                <a:spcPts val="0"/>
              </a:spcBef>
              <a:spcAft>
                <a:spcPts val="0"/>
              </a:spcAft>
              <a:buNone/>
            </a:pPr>
            <a:r>
              <a:rPr lang="en-GB">
                <a:latin typeface="Calibri"/>
                <a:ea typeface="Calibri"/>
                <a:cs typeface="Calibri"/>
                <a:sym typeface="Calibri"/>
              </a:rPr>
              <a:t>As you arrive at the title of this slide, do not progress the slide any further. </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GB">
                <a:latin typeface="Calibri"/>
                <a:ea typeface="Calibri"/>
                <a:cs typeface="Calibri"/>
                <a:sym typeface="Calibri"/>
              </a:rPr>
              <a:t>Firstly,  ask the group to identify what they believe are the 4 key motivators or ‘drivers’ to ensure OHS at work? </a:t>
            </a:r>
            <a:endParaRPr/>
          </a:p>
          <a:p>
            <a:pPr indent="0" lvl="0" marL="0" rtl="0" algn="l">
              <a:spcBef>
                <a:spcPts val="0"/>
              </a:spcBef>
              <a:spcAft>
                <a:spcPts val="0"/>
              </a:spcAft>
              <a:buNone/>
            </a:pPr>
            <a:r>
              <a:rPr lang="en-GB">
                <a:latin typeface="Calibri"/>
                <a:ea typeface="Calibri"/>
                <a:cs typeface="Calibri"/>
                <a:sym typeface="Calibri"/>
              </a:rPr>
              <a:t>If there is any hesitation of suggestions progress to first point – Moral and then move on…</a:t>
            </a:r>
            <a:endParaRPr/>
          </a:p>
          <a:p>
            <a:pPr indent="0" lvl="0" marL="0" rtl="0" algn="l">
              <a:spcBef>
                <a:spcPts val="0"/>
              </a:spcBef>
              <a:spcAft>
                <a:spcPts val="0"/>
              </a:spcAft>
              <a:buNone/>
            </a:pPr>
            <a:r>
              <a:rPr lang="en-GB">
                <a:latin typeface="Calibri"/>
                <a:ea typeface="Calibri"/>
                <a:cs typeface="Calibri"/>
                <a:sym typeface="Calibri"/>
              </a:rPr>
              <a:t>This slide has animations (the 4 bullet points will transition separately after each click) so ask them the question and then go through 1-4 to summarise the 4 principles if the group does not identify any in their answers.</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72" name="Google Shape;1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7.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7.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6.jp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12.jpg"/><Relationship Id="rId5" Type="http://schemas.openxmlformats.org/officeDocument/2006/relationships/image" Target="../media/image7.png"/><Relationship Id="rId6"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image" Target="../media/image7.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4.jp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7.png"/><Relationship Id="rId6"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7.png"/><Relationship Id="rId5"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32.jpg"/><Relationship Id="rId5" Type="http://schemas.openxmlformats.org/officeDocument/2006/relationships/image" Target="../media/image7.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7.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7.jpg"/><Relationship Id="rId4" Type="http://schemas.openxmlformats.org/officeDocument/2006/relationships/image" Target="../media/image39.jpg"/><Relationship Id="rId5"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7.png"/><Relationship Id="rId7"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4.png"/><Relationship Id="rId4" Type="http://schemas.openxmlformats.org/officeDocument/2006/relationships/image" Target="../media/image7.png"/><Relationship Id="rId5"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1.png"/><Relationship Id="rId4" Type="http://schemas.openxmlformats.org/officeDocument/2006/relationships/image" Target="../media/image33.png"/><Relationship Id="rId5" Type="http://schemas.openxmlformats.org/officeDocument/2006/relationships/image" Target="../media/image36.png"/><Relationship Id="rId6"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forms.office.com/Pages/ResponsePage.aspx?id=DQSIkWdsW0yxEjajBLZtrQAAAAAAAAAAAAYAAPOPuh9UOFlWUUU5TVJYUk5BVFBWUVhPVE9UMEJMVC4u" TargetMode="External"/><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descr="A memorial ceremony last April on the sixth anniversary of the Rana Plaza disaster in Dhaka, Bangladesh." id="89" name="Google Shape;89;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0" name="Google Shape;90;p1"/>
          <p:cNvSpPr txBox="1"/>
          <p:nvPr>
            <p:ph type="ctrTitle"/>
          </p:nvPr>
        </p:nvSpPr>
        <p:spPr>
          <a:xfrm>
            <a:off x="58725" y="4890781"/>
            <a:ext cx="9019838" cy="866061"/>
          </a:xfrm>
          <a:prstGeom prst="rect">
            <a:avLst/>
          </a:prstGeom>
          <a:solidFill>
            <a:schemeClr val="dk1"/>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900"/>
              <a:buFont typeface="Calibri"/>
              <a:buNone/>
            </a:pPr>
            <a:r>
              <a:rPr b="1" lang="en-GB" sz="5900">
                <a:solidFill>
                  <a:schemeClr val="lt1"/>
                </a:solidFill>
              </a:rPr>
              <a:t>General OHS Factors</a:t>
            </a:r>
            <a:endParaRPr/>
          </a:p>
        </p:txBody>
      </p:sp>
      <p:sp>
        <p:nvSpPr>
          <p:cNvPr id="91" name="Google Shape;91;p1"/>
          <p:cNvSpPr txBox="1"/>
          <p:nvPr>
            <p:ph idx="1" type="subTitle"/>
          </p:nvPr>
        </p:nvSpPr>
        <p:spPr>
          <a:xfrm>
            <a:off x="0" y="5864732"/>
            <a:ext cx="9078562" cy="592975"/>
          </a:xfrm>
          <a:prstGeom prst="rect">
            <a:avLst/>
          </a:prstGeom>
          <a:solidFill>
            <a:schemeClr val="accent2"/>
          </a:solidFill>
          <a:ln>
            <a:noFill/>
          </a:ln>
        </p:spPr>
        <p:txBody>
          <a:bodyPr anchorCtr="0" anchor="ctr" bIns="45700" lIns="91425" spcFirstLastPara="1" rIns="91425" wrap="square" tIns="45700">
            <a:noAutofit/>
          </a:bodyPr>
          <a:lstStyle/>
          <a:p>
            <a:pPr indent="-571500" lvl="0" marL="571500" rtl="0" algn="ctr">
              <a:lnSpc>
                <a:spcPct val="90000"/>
              </a:lnSpc>
              <a:spcBef>
                <a:spcPts val="0"/>
              </a:spcBef>
              <a:spcAft>
                <a:spcPts val="0"/>
              </a:spcAft>
              <a:buClr>
                <a:srgbClr val="C00000"/>
              </a:buClr>
              <a:buSzPts val="3600"/>
              <a:buFont typeface="Arial"/>
              <a:buChar char="•"/>
            </a:pPr>
            <a:r>
              <a:rPr b="1" lang="en-GB" sz="3600">
                <a:solidFill>
                  <a:srgbClr val="C00000"/>
                </a:solidFill>
              </a:rPr>
              <a:t>Introduction to OHS: Module 3</a:t>
            </a:r>
            <a:endParaRPr/>
          </a:p>
        </p:txBody>
      </p:sp>
      <p:sp>
        <p:nvSpPr>
          <p:cNvPr id="92" name="Google Shape;92;p1"/>
          <p:cNvSpPr txBox="1"/>
          <p:nvPr/>
        </p:nvSpPr>
        <p:spPr>
          <a:xfrm>
            <a:off x="58724" y="6488668"/>
            <a:ext cx="983197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Supervisors &amp; Managers Introduction to  Occupational Health &amp; Safety (OHS) Online Course</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578839" y="191567"/>
            <a:ext cx="11115413" cy="815112"/>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GB" sz="2800">
                <a:latin typeface="Calibri"/>
                <a:ea typeface="Calibri"/>
                <a:cs typeface="Calibri"/>
                <a:sym typeface="Calibri"/>
              </a:rPr>
              <a:t>Discuss the responsibilities of the various employees </a:t>
            </a:r>
            <a:br>
              <a:rPr b="1" lang="en-GB" sz="2800">
                <a:latin typeface="Calibri"/>
                <a:ea typeface="Calibri"/>
                <a:cs typeface="Calibri"/>
                <a:sym typeface="Calibri"/>
              </a:rPr>
            </a:br>
            <a:r>
              <a:rPr b="1" lang="en-GB" sz="2800">
                <a:latin typeface="Calibri"/>
                <a:ea typeface="Calibri"/>
                <a:cs typeface="Calibri"/>
                <a:sym typeface="Calibri"/>
              </a:rPr>
              <a:t>in terms of company OHS policy</a:t>
            </a:r>
            <a:endParaRPr/>
          </a:p>
        </p:txBody>
      </p:sp>
      <p:sp>
        <p:nvSpPr>
          <p:cNvPr id="185" name="Google Shape;185;p10"/>
          <p:cNvSpPr txBox="1"/>
          <p:nvPr>
            <p:ph idx="1" type="body"/>
          </p:nvPr>
        </p:nvSpPr>
        <p:spPr>
          <a:xfrm>
            <a:off x="427837" y="1129004"/>
            <a:ext cx="11403107" cy="5047959"/>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lphaLcParenR"/>
            </a:pPr>
            <a:r>
              <a:rPr lang="en-GB"/>
              <a:t>Safety Officer/Manager (OSH &amp; Fire)</a:t>
            </a:r>
            <a:endParaRPr/>
          </a:p>
          <a:p>
            <a:pPr indent="-514350" lvl="0" marL="514350" rtl="0" algn="l">
              <a:lnSpc>
                <a:spcPct val="90000"/>
              </a:lnSpc>
              <a:spcBef>
                <a:spcPts val="1000"/>
              </a:spcBef>
              <a:spcAft>
                <a:spcPts val="0"/>
              </a:spcAft>
              <a:buClr>
                <a:schemeClr val="dk1"/>
              </a:buClr>
              <a:buSzPts val="2800"/>
              <a:buFont typeface="Calibri"/>
              <a:buAutoNum type="alphaLcParenR"/>
            </a:pPr>
            <a:r>
              <a:rPr lang="en-GB"/>
              <a:t>Supervisor</a:t>
            </a:r>
            <a:endParaRPr/>
          </a:p>
          <a:p>
            <a:pPr indent="-514350" lvl="0" marL="514350" rtl="0" algn="l">
              <a:lnSpc>
                <a:spcPct val="90000"/>
              </a:lnSpc>
              <a:spcBef>
                <a:spcPts val="1000"/>
              </a:spcBef>
              <a:spcAft>
                <a:spcPts val="0"/>
              </a:spcAft>
              <a:buClr>
                <a:schemeClr val="dk1"/>
              </a:buClr>
              <a:buSzPts val="2800"/>
              <a:buFont typeface="Calibri"/>
              <a:buAutoNum type="alphaLcParenR"/>
            </a:pPr>
            <a:r>
              <a:rPr lang="en-GB"/>
              <a:t>Employees</a:t>
            </a:r>
            <a:endParaRPr/>
          </a:p>
          <a:p>
            <a:pPr indent="-514350" lvl="0" marL="514350" rtl="0" algn="l">
              <a:lnSpc>
                <a:spcPct val="90000"/>
              </a:lnSpc>
              <a:spcBef>
                <a:spcPts val="1000"/>
              </a:spcBef>
              <a:spcAft>
                <a:spcPts val="0"/>
              </a:spcAft>
              <a:buClr>
                <a:schemeClr val="dk1"/>
              </a:buClr>
              <a:buSzPts val="2800"/>
              <a:buFont typeface="Calibri"/>
              <a:buAutoNum type="alphaLcParenR"/>
            </a:pPr>
            <a:r>
              <a:rPr lang="en-GB"/>
              <a:t>Safety Committee Representatives</a:t>
            </a:r>
            <a:endParaRPr/>
          </a:p>
          <a:p>
            <a:pPr indent="0" lvl="0" marL="0" rtl="0" algn="ctr">
              <a:lnSpc>
                <a:spcPct val="90000"/>
              </a:lnSpc>
              <a:spcBef>
                <a:spcPts val="1000"/>
              </a:spcBef>
              <a:spcAft>
                <a:spcPts val="0"/>
              </a:spcAft>
              <a:buClr>
                <a:schemeClr val="dk1"/>
              </a:buClr>
              <a:buSzPts val="2800"/>
              <a:buNone/>
            </a:pPr>
            <a:br>
              <a:rPr lang="en-GB"/>
            </a:br>
            <a:r>
              <a:rPr lang="en-GB"/>
              <a:t>Split in to 3 groups allocated by the Trainer.  (Each group will be allocated one heading from (a-c) and define the responsibilities of the individual under your heading. Every group should also provide an answer for (d).</a:t>
            </a:r>
            <a:endParaRPr/>
          </a:p>
          <a:p>
            <a:pPr indent="0" lvl="0" marL="0" rtl="0" algn="ctr">
              <a:lnSpc>
                <a:spcPct val="90000"/>
              </a:lnSpc>
              <a:spcBef>
                <a:spcPts val="1000"/>
              </a:spcBef>
              <a:spcAft>
                <a:spcPts val="0"/>
              </a:spcAft>
              <a:buClr>
                <a:schemeClr val="dk1"/>
              </a:buClr>
              <a:buSzPts val="2800"/>
              <a:buNone/>
            </a:pPr>
            <a:r>
              <a:rPr lang="en-GB"/>
              <a:t>(Report back your answers after 10 minutes). </a:t>
            </a:r>
            <a:endParaRPr/>
          </a:p>
        </p:txBody>
      </p:sp>
      <p:pic>
        <p:nvPicPr>
          <p:cNvPr descr="Graphical user interface, text, application, email&#10;&#10;Description automatically generated" id="186" name="Google Shape;186;p10"/>
          <p:cNvPicPr preferRelativeResize="0"/>
          <p:nvPr/>
        </p:nvPicPr>
        <p:blipFill rotWithShape="1">
          <a:blip r:embed="rId3">
            <a:alphaModFix/>
          </a:blip>
          <a:srcRect b="7756" l="72475" r="2870" t="84761"/>
          <a:stretch/>
        </p:blipFill>
        <p:spPr>
          <a:xfrm>
            <a:off x="9865455" y="6319425"/>
            <a:ext cx="2032602" cy="347008"/>
          </a:xfrm>
          <a:prstGeom prst="rect">
            <a:avLst/>
          </a:prstGeom>
          <a:noFill/>
          <a:ln>
            <a:noFill/>
          </a:ln>
        </p:spPr>
      </p:pic>
      <p:pic>
        <p:nvPicPr>
          <p:cNvPr descr="Classroom" id="187" name="Google Shape;187;p10"/>
          <p:cNvPicPr preferRelativeResize="0"/>
          <p:nvPr/>
        </p:nvPicPr>
        <p:blipFill rotWithShape="1">
          <a:blip r:embed="rId4">
            <a:alphaModFix/>
          </a:blip>
          <a:srcRect b="0" l="0" r="0" t="0"/>
          <a:stretch/>
        </p:blipFill>
        <p:spPr>
          <a:xfrm>
            <a:off x="11705109" y="360845"/>
            <a:ext cx="457251" cy="457251"/>
          </a:xfrm>
          <a:prstGeom prst="rect">
            <a:avLst/>
          </a:prstGeom>
          <a:noFill/>
          <a:ln>
            <a:noFill/>
          </a:ln>
        </p:spPr>
      </p:pic>
      <p:pic>
        <p:nvPicPr>
          <p:cNvPr descr="Classroom" id="188" name="Google Shape;188;p10"/>
          <p:cNvPicPr preferRelativeResize="0"/>
          <p:nvPr/>
        </p:nvPicPr>
        <p:blipFill rotWithShape="1">
          <a:blip r:embed="rId4">
            <a:alphaModFix/>
          </a:blip>
          <a:srcRect b="0" l="0" r="0" t="0"/>
          <a:stretch/>
        </p:blipFill>
        <p:spPr>
          <a:xfrm>
            <a:off x="9291485" y="6285823"/>
            <a:ext cx="475081" cy="4040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11"/>
          <p:cNvSpPr txBox="1"/>
          <p:nvPr>
            <p:ph type="title"/>
          </p:nvPr>
        </p:nvSpPr>
        <p:spPr>
          <a:xfrm>
            <a:off x="4851918" y="504772"/>
            <a:ext cx="6586491" cy="6676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100"/>
              <a:buFont typeface="Calibri"/>
              <a:buNone/>
            </a:pPr>
            <a:r>
              <a:rPr b="1" lang="en-GB" sz="4100" u="sng">
                <a:solidFill>
                  <a:schemeClr val="accent1"/>
                </a:solidFill>
              </a:rPr>
              <a:t>Health &amp; Safety Management</a:t>
            </a:r>
            <a:endParaRPr/>
          </a:p>
        </p:txBody>
      </p:sp>
      <p:sp>
        <p:nvSpPr>
          <p:cNvPr id="195" name="Google Shape;195;p11"/>
          <p:cNvSpPr txBox="1"/>
          <p:nvPr>
            <p:ph idx="1" type="body"/>
          </p:nvPr>
        </p:nvSpPr>
        <p:spPr>
          <a:xfrm>
            <a:off x="4851918" y="1486676"/>
            <a:ext cx="7216099" cy="474205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GB" sz="2000">
                <a:latin typeface="Calibri"/>
                <a:ea typeface="Calibri"/>
                <a:cs typeface="Calibri"/>
                <a:sym typeface="Calibri"/>
              </a:rPr>
              <a:t>Health &amp; Safety literature identifies </a:t>
            </a:r>
            <a:r>
              <a:rPr b="1" lang="en-GB" sz="2000">
                <a:solidFill>
                  <a:srgbClr val="FF0000"/>
                </a:solidFill>
                <a:latin typeface="Calibri"/>
                <a:ea typeface="Calibri"/>
                <a:cs typeface="Calibri"/>
                <a:sym typeface="Calibri"/>
              </a:rPr>
              <a:t>5</a:t>
            </a:r>
            <a:r>
              <a:rPr b="1" lang="en-GB" sz="2000">
                <a:latin typeface="Calibri"/>
                <a:ea typeface="Calibri"/>
                <a:cs typeface="Calibri"/>
                <a:sym typeface="Calibri"/>
              </a:rPr>
              <a:t> common factors essential to effective health &amp; safety management</a:t>
            </a:r>
            <a:r>
              <a:rPr lang="en-GB" sz="2000">
                <a:latin typeface="Calibri"/>
                <a:ea typeface="Calibri"/>
                <a:cs typeface="Calibri"/>
                <a:sym typeface="Calibri"/>
              </a:rPr>
              <a:t>:</a:t>
            </a:r>
            <a:endParaRPr/>
          </a:p>
          <a:p>
            <a:pPr indent="-457200" lvl="0" marL="457200" rtl="0" algn="l">
              <a:lnSpc>
                <a:spcPct val="90000"/>
              </a:lnSpc>
              <a:spcBef>
                <a:spcPts val="1800"/>
              </a:spcBef>
              <a:spcAft>
                <a:spcPts val="0"/>
              </a:spcAft>
              <a:buClr>
                <a:srgbClr val="FF0000"/>
              </a:buClr>
              <a:buSzPts val="2200"/>
              <a:buFont typeface="Calibri"/>
              <a:buAutoNum type="arabicPeriod"/>
            </a:pPr>
            <a:r>
              <a:rPr b="1" lang="en-GB" sz="2200">
                <a:solidFill>
                  <a:srgbClr val="FF0000"/>
                </a:solidFill>
                <a:latin typeface="Calibri"/>
                <a:ea typeface="Calibri"/>
                <a:cs typeface="Calibri"/>
                <a:sym typeface="Calibri"/>
              </a:rPr>
              <a:t>Policy</a:t>
            </a:r>
            <a:r>
              <a:rPr lang="en-GB" sz="2200">
                <a:solidFill>
                  <a:srgbClr val="FF0000"/>
                </a:solidFill>
                <a:latin typeface="Calibri"/>
                <a:ea typeface="Calibri"/>
                <a:cs typeface="Calibri"/>
                <a:sym typeface="Calibri"/>
              </a:rPr>
              <a:t> </a:t>
            </a:r>
            <a:r>
              <a:rPr lang="en-GB" sz="2200">
                <a:latin typeface="Calibri"/>
                <a:ea typeface="Calibri"/>
                <a:cs typeface="Calibri"/>
                <a:sym typeface="Calibri"/>
              </a:rPr>
              <a:t>- a clear statement of the objective to be achieved </a:t>
            </a:r>
            <a:endParaRPr/>
          </a:p>
          <a:p>
            <a:pPr indent="-457200" lvl="0" marL="457200" rtl="0" algn="l">
              <a:lnSpc>
                <a:spcPct val="90000"/>
              </a:lnSpc>
              <a:spcBef>
                <a:spcPts val="1800"/>
              </a:spcBef>
              <a:spcAft>
                <a:spcPts val="0"/>
              </a:spcAft>
              <a:buClr>
                <a:srgbClr val="FF0000"/>
              </a:buClr>
              <a:buSzPts val="2200"/>
              <a:buFont typeface="Calibri"/>
              <a:buAutoNum type="arabicPeriod"/>
            </a:pPr>
            <a:r>
              <a:rPr b="1" lang="en-GB" sz="2200">
                <a:solidFill>
                  <a:srgbClr val="FF0000"/>
                </a:solidFill>
                <a:latin typeface="Calibri"/>
                <a:ea typeface="Calibri"/>
                <a:cs typeface="Calibri"/>
                <a:sym typeface="Calibri"/>
              </a:rPr>
              <a:t>Organisational factors </a:t>
            </a:r>
            <a:r>
              <a:rPr lang="en-GB" sz="2200">
                <a:latin typeface="Calibri"/>
                <a:ea typeface="Calibri"/>
                <a:cs typeface="Calibri"/>
                <a:sym typeface="Calibri"/>
              </a:rPr>
              <a:t>- a well structured organisation &amp; allocation of responsibilities to implement the policy</a:t>
            </a:r>
            <a:endParaRPr/>
          </a:p>
          <a:p>
            <a:pPr indent="-457200" lvl="0" marL="457200" rtl="0" algn="l">
              <a:lnSpc>
                <a:spcPct val="90000"/>
              </a:lnSpc>
              <a:spcBef>
                <a:spcPts val="1800"/>
              </a:spcBef>
              <a:spcAft>
                <a:spcPts val="0"/>
              </a:spcAft>
              <a:buClr>
                <a:srgbClr val="FF0000"/>
              </a:buClr>
              <a:buSzPts val="2200"/>
              <a:buFont typeface="Calibri"/>
              <a:buAutoNum type="arabicPeriod"/>
            </a:pPr>
            <a:r>
              <a:rPr b="1" lang="en-GB" sz="2200">
                <a:solidFill>
                  <a:srgbClr val="FF0000"/>
                </a:solidFill>
                <a:latin typeface="Calibri"/>
                <a:ea typeface="Calibri"/>
                <a:cs typeface="Calibri"/>
                <a:sym typeface="Calibri"/>
              </a:rPr>
              <a:t>Planning and implementation </a:t>
            </a:r>
            <a:r>
              <a:rPr lang="en-GB" sz="2200">
                <a:latin typeface="Calibri"/>
                <a:ea typeface="Calibri"/>
                <a:cs typeface="Calibri"/>
                <a:sym typeface="Calibri"/>
              </a:rPr>
              <a:t>- to achieve defined standards for safety performance </a:t>
            </a:r>
            <a:endParaRPr sz="2200">
              <a:latin typeface="Calibri"/>
              <a:ea typeface="Calibri"/>
              <a:cs typeface="Calibri"/>
              <a:sym typeface="Calibri"/>
            </a:endParaRPr>
          </a:p>
          <a:p>
            <a:pPr indent="-457200" lvl="0" marL="457200" rtl="0" algn="l">
              <a:lnSpc>
                <a:spcPct val="90000"/>
              </a:lnSpc>
              <a:spcBef>
                <a:spcPts val="1800"/>
              </a:spcBef>
              <a:spcAft>
                <a:spcPts val="0"/>
              </a:spcAft>
              <a:buClr>
                <a:srgbClr val="FF0000"/>
              </a:buClr>
              <a:buSzPts val="2200"/>
              <a:buFont typeface="Calibri"/>
              <a:buAutoNum type="arabicPeriod"/>
            </a:pPr>
            <a:r>
              <a:rPr b="1" lang="en-GB" sz="2200">
                <a:solidFill>
                  <a:srgbClr val="FF0000"/>
                </a:solidFill>
                <a:latin typeface="Calibri"/>
                <a:ea typeface="Calibri"/>
                <a:cs typeface="Calibri"/>
                <a:sym typeface="Calibri"/>
              </a:rPr>
              <a:t>Measuring performance </a:t>
            </a:r>
            <a:r>
              <a:rPr lang="en-GB" sz="2200">
                <a:latin typeface="Calibri"/>
                <a:ea typeface="Calibri"/>
                <a:cs typeface="Calibri"/>
                <a:sym typeface="Calibri"/>
              </a:rPr>
              <a:t>- against defined standards </a:t>
            </a:r>
            <a:endParaRPr/>
          </a:p>
          <a:p>
            <a:pPr indent="-457200" lvl="0" marL="457200" rtl="0" algn="l">
              <a:lnSpc>
                <a:spcPct val="90000"/>
              </a:lnSpc>
              <a:spcBef>
                <a:spcPts val="1800"/>
              </a:spcBef>
              <a:spcAft>
                <a:spcPts val="0"/>
              </a:spcAft>
              <a:buClr>
                <a:srgbClr val="FF0000"/>
              </a:buClr>
              <a:buSzPts val="2200"/>
              <a:buFont typeface="Calibri"/>
              <a:buAutoNum type="arabicPeriod"/>
            </a:pPr>
            <a:r>
              <a:rPr b="1" lang="en-GB" sz="2200">
                <a:solidFill>
                  <a:srgbClr val="FF0000"/>
                </a:solidFill>
                <a:latin typeface="Calibri"/>
                <a:ea typeface="Calibri"/>
                <a:cs typeface="Calibri"/>
                <a:sym typeface="Calibri"/>
              </a:rPr>
              <a:t>Reviewing performance </a:t>
            </a:r>
            <a:r>
              <a:rPr lang="en-GB" sz="2200">
                <a:latin typeface="Calibri"/>
                <a:ea typeface="Calibri"/>
                <a:cs typeface="Calibri"/>
                <a:sym typeface="Calibri"/>
              </a:rPr>
              <a:t>- arrangements for periodic review. Linked to the above four aspects is the auditing process. To help learn from experience monitoring the above </a:t>
            </a:r>
            <a:endParaRPr sz="2200"/>
          </a:p>
        </p:txBody>
      </p:sp>
      <p:pic>
        <p:nvPicPr>
          <p:cNvPr id="196" name="Google Shape;196;p11"/>
          <p:cNvPicPr preferRelativeResize="0"/>
          <p:nvPr/>
        </p:nvPicPr>
        <p:blipFill rotWithShape="1">
          <a:blip r:embed="rId3">
            <a:alphaModFix/>
          </a:blip>
          <a:srcRect b="0" l="31771" r="30207" t="0"/>
          <a:stretch/>
        </p:blipFill>
        <p:spPr>
          <a:xfrm>
            <a:off x="20" y="10"/>
            <a:ext cx="4635571" cy="6857990"/>
          </a:xfrm>
          <a:prstGeom prst="rect">
            <a:avLst/>
          </a:prstGeom>
          <a:noFill/>
          <a:ln>
            <a:noFill/>
          </a:ln>
        </p:spPr>
      </p:pic>
      <p:cxnSp>
        <p:nvCxnSpPr>
          <p:cNvPr id="197" name="Google Shape;197;p11"/>
          <p:cNvCxnSpPr/>
          <p:nvPr/>
        </p:nvCxnSpPr>
        <p:spPr>
          <a:xfrm>
            <a:off x="5080934" y="2115117"/>
            <a:ext cx="6309360" cy="0"/>
          </a:xfrm>
          <a:prstGeom prst="straightConnector1">
            <a:avLst/>
          </a:prstGeom>
          <a:noFill/>
          <a:ln cap="flat" cmpd="sng" w="19050">
            <a:solidFill>
              <a:srgbClr val="AB2310"/>
            </a:solidFill>
            <a:prstDash val="solid"/>
            <a:miter lim="800000"/>
            <a:headEnd len="sm" w="sm" type="none"/>
            <a:tailEnd len="sm" w="sm" type="none"/>
          </a:ln>
        </p:spPr>
      </p:cxnSp>
      <p:pic>
        <p:nvPicPr>
          <p:cNvPr descr="Classroom" id="198" name="Google Shape;198;p11"/>
          <p:cNvPicPr preferRelativeResize="0"/>
          <p:nvPr/>
        </p:nvPicPr>
        <p:blipFill rotWithShape="1">
          <a:blip r:embed="rId4">
            <a:alphaModFix/>
          </a:blip>
          <a:srcRect b="0" l="0" r="0" t="0"/>
          <a:stretch/>
        </p:blipFill>
        <p:spPr>
          <a:xfrm>
            <a:off x="11063648" y="6298183"/>
            <a:ext cx="475081" cy="404095"/>
          </a:xfrm>
          <a:prstGeom prst="rect">
            <a:avLst/>
          </a:prstGeom>
          <a:noFill/>
          <a:ln>
            <a:noFill/>
          </a:ln>
        </p:spPr>
      </p:pic>
      <p:pic>
        <p:nvPicPr>
          <p:cNvPr descr="Information" id="199" name="Google Shape;199;p11"/>
          <p:cNvPicPr preferRelativeResize="0"/>
          <p:nvPr/>
        </p:nvPicPr>
        <p:blipFill rotWithShape="1">
          <a:blip r:embed="rId5">
            <a:alphaModFix/>
          </a:blip>
          <a:srcRect b="0" l="0" r="0" t="0"/>
          <a:stretch/>
        </p:blipFill>
        <p:spPr>
          <a:xfrm>
            <a:off x="11539383" y="6268765"/>
            <a:ext cx="440371" cy="4403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2"/>
          <p:cNvSpPr/>
          <p:nvPr/>
        </p:nvSpPr>
        <p:spPr>
          <a:xfrm rot="-853893">
            <a:off x="8175088" y="457951"/>
            <a:ext cx="2987899" cy="2987899"/>
          </a:xfrm>
          <a:prstGeom prst="arc">
            <a:avLst>
              <a:gd fmla="val 14612914"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7" name="Google Shape;207;p12"/>
          <p:cNvSpPr txBox="1"/>
          <p:nvPr>
            <p:ph type="title"/>
          </p:nvPr>
        </p:nvSpPr>
        <p:spPr>
          <a:xfrm>
            <a:off x="307910" y="365125"/>
            <a:ext cx="11485984" cy="532497"/>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b="1" lang="en-GB" sz="2800">
                <a:solidFill>
                  <a:schemeClr val="lt1"/>
                </a:solidFill>
                <a:latin typeface="Calibri"/>
                <a:ea typeface="Calibri"/>
                <a:cs typeface="Calibri"/>
                <a:sym typeface="Calibri"/>
              </a:rPr>
              <a:t>An effective health and safety policy should acknowledge the following…</a:t>
            </a:r>
            <a:endParaRPr b="1" sz="2800">
              <a:solidFill>
                <a:schemeClr val="lt1"/>
              </a:solidFill>
            </a:endParaRPr>
          </a:p>
        </p:txBody>
      </p:sp>
      <p:grpSp>
        <p:nvGrpSpPr>
          <p:cNvPr id="208" name="Google Shape;208;p12"/>
          <p:cNvGrpSpPr/>
          <p:nvPr/>
        </p:nvGrpSpPr>
        <p:grpSpPr>
          <a:xfrm>
            <a:off x="281476" y="1680344"/>
            <a:ext cx="11470199" cy="3497310"/>
            <a:chOff x="7891" y="483757"/>
            <a:chExt cx="11470199" cy="3497310"/>
          </a:xfrm>
        </p:grpSpPr>
        <p:sp>
          <p:nvSpPr>
            <p:cNvPr id="209" name="Google Shape;209;p12"/>
            <p:cNvSpPr/>
            <p:nvPr/>
          </p:nvSpPr>
          <p:spPr>
            <a:xfrm>
              <a:off x="2451763" y="1171739"/>
              <a:ext cx="531904" cy="91440"/>
            </a:xfrm>
            <a:custGeom>
              <a:rect b="b" l="l" r="r" t="t"/>
              <a:pathLst>
                <a:path extrusionOk="0" h="120000" w="120000">
                  <a:moveTo>
                    <a:pt x="0" y="60000"/>
                  </a:moveTo>
                  <a:lnTo>
                    <a:pt x="120000" y="60000"/>
                  </a:lnTo>
                </a:path>
              </a:pathLst>
            </a:custGeom>
            <a:noFill/>
            <a:ln cap="flat" cmpd="sng" w="9525">
              <a:solidFill>
                <a:schemeClr val="accent2"/>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2"/>
            <p:cNvSpPr txBox="1"/>
            <p:nvPr/>
          </p:nvSpPr>
          <p:spPr>
            <a:xfrm>
              <a:off x="2703652" y="1214644"/>
              <a:ext cx="28125" cy="56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11" name="Google Shape;211;p12"/>
            <p:cNvSpPr/>
            <p:nvPr/>
          </p:nvSpPr>
          <p:spPr>
            <a:xfrm>
              <a:off x="7891" y="483757"/>
              <a:ext cx="2445671" cy="1467402"/>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
            <p:cNvSpPr txBox="1"/>
            <p:nvPr/>
          </p:nvSpPr>
          <p:spPr>
            <a:xfrm>
              <a:off x="7891" y="483757"/>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lt1"/>
                </a:buClr>
                <a:buSzPts val="1400"/>
                <a:buFont typeface="Calibri"/>
                <a:buNone/>
              </a:pPr>
              <a:r>
                <a:rPr b="1" lang="en-GB" sz="1400">
                  <a:solidFill>
                    <a:schemeClr val="lt1"/>
                  </a:solidFill>
                  <a:latin typeface="Calibri"/>
                  <a:ea typeface="Calibri"/>
                  <a:cs typeface="Calibri"/>
                  <a:sym typeface="Calibri"/>
                </a:rPr>
                <a:t>Health &amp; safety can contribute to business performance by protecting resources (both human and physical) reducing costs and illustrating the responsibility of the organisation </a:t>
              </a:r>
              <a:endParaRPr b="1" sz="1400">
                <a:solidFill>
                  <a:schemeClr val="lt1"/>
                </a:solidFill>
                <a:latin typeface="Calibri"/>
                <a:ea typeface="Calibri"/>
                <a:cs typeface="Calibri"/>
                <a:sym typeface="Calibri"/>
              </a:endParaRPr>
            </a:p>
          </p:txBody>
        </p:sp>
        <p:sp>
          <p:nvSpPr>
            <p:cNvPr id="213" name="Google Shape;213;p12"/>
            <p:cNvSpPr/>
            <p:nvPr/>
          </p:nvSpPr>
          <p:spPr>
            <a:xfrm>
              <a:off x="5459939" y="1171739"/>
              <a:ext cx="531904" cy="91440"/>
            </a:xfrm>
            <a:custGeom>
              <a:rect b="b" l="l" r="r" t="t"/>
              <a:pathLst>
                <a:path extrusionOk="0" h="120000" w="120000">
                  <a:moveTo>
                    <a:pt x="0" y="60000"/>
                  </a:moveTo>
                  <a:lnTo>
                    <a:pt x="120000" y="60000"/>
                  </a:lnTo>
                </a:path>
              </a:pathLst>
            </a:custGeom>
            <a:noFill/>
            <a:ln cap="flat" cmpd="sng" w="9525">
              <a:solidFill>
                <a:srgbClr val="DB784A"/>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
            <p:cNvSpPr txBox="1"/>
            <p:nvPr/>
          </p:nvSpPr>
          <p:spPr>
            <a:xfrm>
              <a:off x="5711828" y="1214644"/>
              <a:ext cx="28125" cy="56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15" name="Google Shape;215;p12"/>
            <p:cNvSpPr/>
            <p:nvPr/>
          </p:nvSpPr>
          <p:spPr>
            <a:xfrm>
              <a:off x="3016067" y="483757"/>
              <a:ext cx="2445671" cy="1467402"/>
            </a:xfrm>
            <a:prstGeom prst="rect">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txBox="1"/>
            <p:nvPr/>
          </p:nvSpPr>
          <p:spPr>
            <a:xfrm>
              <a:off x="3016067" y="483757"/>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Those in authority must develop a structure and culture to support the control of risks and all in the organisation must participate </a:t>
              </a:r>
              <a:endParaRPr b="1" sz="1600">
                <a:solidFill>
                  <a:schemeClr val="lt1"/>
                </a:solidFill>
                <a:latin typeface="Calibri"/>
                <a:ea typeface="Calibri"/>
                <a:cs typeface="Calibri"/>
                <a:sym typeface="Calibri"/>
              </a:endParaRPr>
            </a:p>
          </p:txBody>
        </p:sp>
        <p:sp>
          <p:nvSpPr>
            <p:cNvPr id="217" name="Google Shape;217;p12"/>
            <p:cNvSpPr/>
            <p:nvPr/>
          </p:nvSpPr>
          <p:spPr>
            <a:xfrm>
              <a:off x="8468115" y="1171739"/>
              <a:ext cx="531904" cy="91440"/>
            </a:xfrm>
            <a:custGeom>
              <a:rect b="b" l="l" r="r" t="t"/>
              <a:pathLst>
                <a:path extrusionOk="0" h="120000" w="120000">
                  <a:moveTo>
                    <a:pt x="0" y="60000"/>
                  </a:moveTo>
                  <a:lnTo>
                    <a:pt x="120000" y="60000"/>
                  </a:lnTo>
                </a:path>
              </a:pathLst>
            </a:custGeom>
            <a:noFill/>
            <a:ln cap="flat" cmpd="sng" w="9525">
              <a:solidFill>
                <a:srgbClr val="CB7C63"/>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
            <p:cNvSpPr txBox="1"/>
            <p:nvPr/>
          </p:nvSpPr>
          <p:spPr>
            <a:xfrm>
              <a:off x="8720004" y="1214644"/>
              <a:ext cx="28125" cy="56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19" name="Google Shape;219;p12"/>
            <p:cNvSpPr/>
            <p:nvPr/>
          </p:nvSpPr>
          <p:spPr>
            <a:xfrm>
              <a:off x="6024243" y="483757"/>
              <a:ext cx="2445671" cy="1467402"/>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2"/>
            <p:cNvSpPr txBox="1"/>
            <p:nvPr/>
          </p:nvSpPr>
          <p:spPr>
            <a:xfrm>
              <a:off x="6024243" y="483757"/>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The need for effective resourcing and planning</a:t>
              </a:r>
              <a:endParaRPr b="1" sz="1600">
                <a:solidFill>
                  <a:schemeClr val="lt1"/>
                </a:solidFill>
                <a:latin typeface="Calibri"/>
                <a:ea typeface="Calibri"/>
                <a:cs typeface="Calibri"/>
                <a:sym typeface="Calibri"/>
              </a:endParaRPr>
            </a:p>
          </p:txBody>
        </p:sp>
        <p:sp>
          <p:nvSpPr>
            <p:cNvPr id="221" name="Google Shape;221;p12"/>
            <p:cNvSpPr/>
            <p:nvPr/>
          </p:nvSpPr>
          <p:spPr>
            <a:xfrm>
              <a:off x="1230727" y="1949360"/>
              <a:ext cx="9024528" cy="531904"/>
            </a:xfrm>
            <a:custGeom>
              <a:rect b="b" l="l" r="r" t="t"/>
              <a:pathLst>
                <a:path extrusionOk="0" h="120000" w="120000">
                  <a:moveTo>
                    <a:pt x="120000" y="0"/>
                  </a:moveTo>
                  <a:lnTo>
                    <a:pt x="120000" y="63858"/>
                  </a:lnTo>
                  <a:lnTo>
                    <a:pt x="0" y="63858"/>
                  </a:lnTo>
                  <a:lnTo>
                    <a:pt x="0" y="120000"/>
                  </a:lnTo>
                </a:path>
              </a:pathLst>
            </a:custGeom>
            <a:noFill/>
            <a:ln cap="flat" cmpd="sng" w="9525">
              <a:solidFill>
                <a:srgbClr val="BC857A"/>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2"/>
            <p:cNvSpPr txBox="1"/>
            <p:nvPr/>
          </p:nvSpPr>
          <p:spPr>
            <a:xfrm>
              <a:off x="5516940" y="2212497"/>
              <a:ext cx="452102" cy="56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23" name="Google Shape;223;p12"/>
            <p:cNvSpPr/>
            <p:nvPr/>
          </p:nvSpPr>
          <p:spPr>
            <a:xfrm>
              <a:off x="9032419" y="483757"/>
              <a:ext cx="2445671" cy="1467402"/>
            </a:xfrm>
            <a:prstGeom prst="rect">
              <a:avLst/>
            </a:prstGeom>
            <a:solidFill>
              <a:srgbClr val="C0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
            <p:cNvSpPr txBox="1"/>
            <p:nvPr/>
          </p:nvSpPr>
          <p:spPr>
            <a:xfrm>
              <a:off x="9032419" y="483757"/>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The importance of systematic identification and control of risks</a:t>
              </a:r>
              <a:endParaRPr b="1" sz="1600">
                <a:solidFill>
                  <a:schemeClr val="lt1"/>
                </a:solidFill>
                <a:latin typeface="Calibri"/>
                <a:ea typeface="Calibri"/>
                <a:cs typeface="Calibri"/>
                <a:sym typeface="Calibri"/>
              </a:endParaRPr>
            </a:p>
          </p:txBody>
        </p:sp>
        <p:sp>
          <p:nvSpPr>
            <p:cNvPr id="225" name="Google Shape;225;p12"/>
            <p:cNvSpPr/>
            <p:nvPr/>
          </p:nvSpPr>
          <p:spPr>
            <a:xfrm>
              <a:off x="2451763" y="3201646"/>
              <a:ext cx="531904" cy="91440"/>
            </a:xfrm>
            <a:custGeom>
              <a:rect b="b" l="l" r="r" t="t"/>
              <a:pathLst>
                <a:path extrusionOk="0" h="120000" w="120000">
                  <a:moveTo>
                    <a:pt x="0" y="60000"/>
                  </a:moveTo>
                  <a:lnTo>
                    <a:pt x="120000" y="60000"/>
                  </a:lnTo>
                </a:path>
              </a:pathLst>
            </a:custGeom>
            <a:noFill/>
            <a:ln cap="flat" cmpd="sng" w="9525">
              <a:solidFill>
                <a:srgbClr val="AF9390"/>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txBox="1"/>
            <p:nvPr/>
          </p:nvSpPr>
          <p:spPr>
            <a:xfrm>
              <a:off x="2703652" y="3244551"/>
              <a:ext cx="28125" cy="56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27" name="Google Shape;227;p12"/>
            <p:cNvSpPr/>
            <p:nvPr/>
          </p:nvSpPr>
          <p:spPr>
            <a:xfrm>
              <a:off x="7891" y="2513665"/>
              <a:ext cx="2445671" cy="1467402"/>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
            <p:cNvSpPr txBox="1"/>
            <p:nvPr/>
          </p:nvSpPr>
          <p:spPr>
            <a:xfrm>
              <a:off x="7891" y="2513665"/>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dk1"/>
                </a:buClr>
                <a:buSzPts val="1600"/>
                <a:buFont typeface="Calibri"/>
                <a:buNone/>
              </a:pPr>
              <a:r>
                <a:rPr b="1" lang="en-GB" sz="1600">
                  <a:solidFill>
                    <a:schemeClr val="dk1"/>
                  </a:solidFill>
                  <a:latin typeface="Calibri"/>
                  <a:ea typeface="Calibri"/>
                  <a:cs typeface="Calibri"/>
                  <a:sym typeface="Calibri"/>
                </a:rPr>
                <a:t>The importance of understanding risk control</a:t>
              </a:r>
              <a:endParaRPr b="1" sz="1600">
                <a:solidFill>
                  <a:schemeClr val="dk1"/>
                </a:solidFill>
                <a:latin typeface="Calibri"/>
                <a:ea typeface="Calibri"/>
                <a:cs typeface="Calibri"/>
                <a:sym typeface="Calibri"/>
              </a:endParaRPr>
            </a:p>
          </p:txBody>
        </p:sp>
        <p:sp>
          <p:nvSpPr>
            <p:cNvPr id="229" name="Google Shape;229;p12"/>
            <p:cNvSpPr/>
            <p:nvPr/>
          </p:nvSpPr>
          <p:spPr>
            <a:xfrm>
              <a:off x="5459939" y="3201646"/>
              <a:ext cx="531904" cy="91440"/>
            </a:xfrm>
            <a:custGeom>
              <a:rect b="b" l="l" r="r" t="t"/>
              <a:pathLst>
                <a:path extrusionOk="0" h="120000" w="120000">
                  <a:moveTo>
                    <a:pt x="0" y="60000"/>
                  </a:moveTo>
                  <a:lnTo>
                    <a:pt x="120000" y="60000"/>
                  </a:lnTo>
                </a:path>
              </a:pathLst>
            </a:custGeom>
            <a:noFill/>
            <a:ln cap="flat" cmpd="sng" w="9525">
              <a:solidFill>
                <a:srgbClr val="A4A4A4"/>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2"/>
            <p:cNvSpPr txBox="1"/>
            <p:nvPr/>
          </p:nvSpPr>
          <p:spPr>
            <a:xfrm>
              <a:off x="5711828" y="3244551"/>
              <a:ext cx="28125" cy="563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231" name="Google Shape;231;p12"/>
            <p:cNvSpPr/>
            <p:nvPr/>
          </p:nvSpPr>
          <p:spPr>
            <a:xfrm>
              <a:off x="3016067" y="2513665"/>
              <a:ext cx="2445671" cy="1467402"/>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
            <p:cNvSpPr txBox="1"/>
            <p:nvPr/>
          </p:nvSpPr>
          <p:spPr>
            <a:xfrm>
              <a:off x="3016067" y="2513665"/>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The requirements of examination and review of performance in order to learn from experience</a:t>
              </a:r>
              <a:endParaRPr b="1" sz="1600">
                <a:solidFill>
                  <a:schemeClr val="lt1"/>
                </a:solidFill>
                <a:latin typeface="Calibri"/>
                <a:ea typeface="Calibri"/>
                <a:cs typeface="Calibri"/>
                <a:sym typeface="Calibri"/>
              </a:endParaRPr>
            </a:p>
          </p:txBody>
        </p:sp>
        <p:sp>
          <p:nvSpPr>
            <p:cNvPr id="233" name="Google Shape;233;p12"/>
            <p:cNvSpPr/>
            <p:nvPr/>
          </p:nvSpPr>
          <p:spPr>
            <a:xfrm>
              <a:off x="6024243" y="2513665"/>
              <a:ext cx="2445671" cy="1467402"/>
            </a:xfrm>
            <a:prstGeom prst="rect">
              <a:avLst/>
            </a:prstGeom>
            <a:solidFill>
              <a:schemeClr val="dk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
            <p:cNvSpPr txBox="1"/>
            <p:nvPr/>
          </p:nvSpPr>
          <p:spPr>
            <a:xfrm>
              <a:off x="6024243" y="2513665"/>
              <a:ext cx="2445671" cy="1467402"/>
            </a:xfrm>
            <a:prstGeom prst="rect">
              <a:avLst/>
            </a:prstGeom>
            <a:noFill/>
            <a:ln>
              <a:noFill/>
            </a:ln>
          </p:spPr>
          <p:txBody>
            <a:bodyPr anchorCtr="0" anchor="ctr" bIns="125775" lIns="119825" spcFirstLastPara="1" rIns="119825" wrap="square" tIns="125775">
              <a:noAutofit/>
            </a:bodyPr>
            <a:lstStyle/>
            <a:p>
              <a:pPr indent="0" lvl="0" marL="0" marR="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The principles of good health and safety management and effective quality management are the same. </a:t>
              </a:r>
              <a:endParaRPr b="1" sz="1600">
                <a:solidFill>
                  <a:schemeClr val="lt1"/>
                </a:solidFill>
                <a:latin typeface="Calibri"/>
                <a:ea typeface="Calibri"/>
                <a:cs typeface="Calibri"/>
                <a:sym typeface="Calibri"/>
              </a:endParaRPr>
            </a:p>
          </p:txBody>
        </p:sp>
      </p:grpSp>
      <p:pic>
        <p:nvPicPr>
          <p:cNvPr descr="How to Write a Health &amp; Safety Policy for your Business – Sancert" id="235" name="Google Shape;235;p12"/>
          <p:cNvPicPr preferRelativeResize="0"/>
          <p:nvPr/>
        </p:nvPicPr>
        <p:blipFill rotWithShape="1">
          <a:blip r:embed="rId3">
            <a:alphaModFix/>
          </a:blip>
          <a:srcRect b="0" l="0" r="0" t="0"/>
          <a:stretch/>
        </p:blipFill>
        <p:spPr>
          <a:xfrm>
            <a:off x="9150332" y="4078797"/>
            <a:ext cx="2768083" cy="1929873"/>
          </a:xfrm>
          <a:prstGeom prst="rect">
            <a:avLst/>
          </a:prstGeom>
          <a:noFill/>
          <a:ln>
            <a:noFill/>
          </a:ln>
        </p:spPr>
      </p:pic>
      <p:pic>
        <p:nvPicPr>
          <p:cNvPr descr="Classroom" id="236" name="Google Shape;236;p12"/>
          <p:cNvPicPr preferRelativeResize="0"/>
          <p:nvPr/>
        </p:nvPicPr>
        <p:blipFill rotWithShape="1">
          <a:blip r:embed="rId4">
            <a:alphaModFix/>
          </a:blip>
          <a:srcRect b="0" l="0" r="0" t="0"/>
          <a:stretch/>
        </p:blipFill>
        <p:spPr>
          <a:xfrm>
            <a:off x="11064302" y="6355928"/>
            <a:ext cx="475081" cy="404095"/>
          </a:xfrm>
          <a:prstGeom prst="rect">
            <a:avLst/>
          </a:prstGeom>
          <a:noFill/>
          <a:ln>
            <a:noFill/>
          </a:ln>
        </p:spPr>
      </p:pic>
      <p:pic>
        <p:nvPicPr>
          <p:cNvPr descr="Information" id="237" name="Google Shape;237;p12"/>
          <p:cNvPicPr preferRelativeResize="0"/>
          <p:nvPr/>
        </p:nvPicPr>
        <p:blipFill rotWithShape="1">
          <a:blip r:embed="rId5">
            <a:alphaModFix/>
          </a:blip>
          <a:srcRect b="0" l="0" r="0" t="0"/>
          <a:stretch/>
        </p:blipFill>
        <p:spPr>
          <a:xfrm>
            <a:off x="11539383" y="6287427"/>
            <a:ext cx="440371" cy="4403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3"/>
          <p:cNvSpPr txBox="1"/>
          <p:nvPr>
            <p:ph type="title"/>
          </p:nvPr>
        </p:nvSpPr>
        <p:spPr>
          <a:xfrm>
            <a:off x="396573" y="320675"/>
            <a:ext cx="11407487" cy="631047"/>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b="1" lang="en-GB" sz="2800">
                <a:solidFill>
                  <a:schemeClr val="lt1"/>
                </a:solidFill>
                <a:latin typeface="Calibri"/>
                <a:ea typeface="Calibri"/>
                <a:cs typeface="Calibri"/>
                <a:sym typeface="Calibri"/>
              </a:rPr>
              <a:t>Underpinning elements of OHS policy &amp; practice</a:t>
            </a:r>
            <a:endParaRPr/>
          </a:p>
        </p:txBody>
      </p:sp>
      <p:sp>
        <p:nvSpPr>
          <p:cNvPr id="244" name="Google Shape;244;p13"/>
          <p:cNvSpPr/>
          <p:nvPr/>
        </p:nvSpPr>
        <p:spPr>
          <a:xfrm>
            <a:off x="0" y="0"/>
            <a:ext cx="126124" cy="6858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245" name="Google Shape;245;p13"/>
          <p:cNvGrpSpPr/>
          <p:nvPr/>
        </p:nvGrpSpPr>
        <p:grpSpPr>
          <a:xfrm>
            <a:off x="654108" y="1762317"/>
            <a:ext cx="10979670" cy="3896447"/>
            <a:chOff x="257535" y="448420"/>
            <a:chExt cx="10979670" cy="3896447"/>
          </a:xfrm>
        </p:grpSpPr>
        <p:sp>
          <p:nvSpPr>
            <p:cNvPr id="246" name="Google Shape;246;p13"/>
            <p:cNvSpPr/>
            <p:nvPr/>
          </p:nvSpPr>
          <p:spPr>
            <a:xfrm>
              <a:off x="257535" y="575259"/>
              <a:ext cx="1413955" cy="1413955"/>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554465" y="872189"/>
              <a:ext cx="820093" cy="820093"/>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1974480" y="575259"/>
              <a:ext cx="3332894" cy="14139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txBox="1"/>
            <p:nvPr/>
          </p:nvSpPr>
          <p:spPr>
            <a:xfrm>
              <a:off x="1974480" y="575259"/>
              <a:ext cx="3332894" cy="141395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400"/>
                <a:buFont typeface="Calibri"/>
                <a:buNone/>
              </a:pPr>
              <a:r>
                <a:rPr lang="en-GB" sz="2400">
                  <a:solidFill>
                    <a:schemeClr val="dk1"/>
                  </a:solidFill>
                  <a:latin typeface="Calibri"/>
                  <a:ea typeface="Calibri"/>
                  <a:cs typeface="Calibri"/>
                  <a:sym typeface="Calibri"/>
                </a:rPr>
                <a:t>The </a:t>
              </a:r>
              <a:r>
                <a:rPr b="1" lang="en-GB" sz="2400" u="sng">
                  <a:solidFill>
                    <a:schemeClr val="dk1"/>
                  </a:solidFill>
                  <a:latin typeface="Calibri"/>
                  <a:ea typeface="Calibri"/>
                  <a:cs typeface="Calibri"/>
                  <a:sym typeface="Calibri"/>
                </a:rPr>
                <a:t>principles</a:t>
              </a:r>
              <a:r>
                <a:rPr lang="en-GB" sz="2400" u="sng">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of good health and safety management and effective quality management are very similar. </a:t>
              </a:r>
              <a:endParaRPr sz="2400">
                <a:solidFill>
                  <a:schemeClr val="dk1"/>
                </a:solidFill>
                <a:latin typeface="Calibri"/>
                <a:ea typeface="Calibri"/>
                <a:cs typeface="Calibri"/>
                <a:sym typeface="Calibri"/>
              </a:endParaRPr>
            </a:p>
          </p:txBody>
        </p:sp>
        <p:sp>
          <p:nvSpPr>
            <p:cNvPr id="250" name="Google Shape;250;p13"/>
            <p:cNvSpPr/>
            <p:nvPr/>
          </p:nvSpPr>
          <p:spPr>
            <a:xfrm>
              <a:off x="5888106" y="575259"/>
              <a:ext cx="1413955" cy="1413955"/>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6185037" y="872189"/>
              <a:ext cx="820093" cy="820093"/>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7480301" y="448420"/>
              <a:ext cx="3756904" cy="16676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txBox="1"/>
            <p:nvPr/>
          </p:nvSpPr>
          <p:spPr>
            <a:xfrm>
              <a:off x="7480301" y="448420"/>
              <a:ext cx="3756904" cy="166763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900"/>
                <a:buFont typeface="Calibri"/>
                <a:buNone/>
              </a:pPr>
              <a:r>
                <a:rPr b="1" lang="en-GB" sz="1900" u="sng">
                  <a:solidFill>
                    <a:schemeClr val="dk1"/>
                  </a:solidFill>
                  <a:latin typeface="Calibri"/>
                  <a:ea typeface="Calibri"/>
                  <a:cs typeface="Calibri"/>
                  <a:sym typeface="Calibri"/>
                </a:rPr>
                <a:t>Cooperation</a:t>
              </a:r>
              <a:r>
                <a:rPr lang="en-GB" sz="1900">
                  <a:solidFill>
                    <a:schemeClr val="dk1"/>
                  </a:solidFill>
                  <a:latin typeface="Calibri"/>
                  <a:ea typeface="Calibri"/>
                  <a:cs typeface="Calibri"/>
                  <a:sym typeface="Calibri"/>
                </a:rPr>
                <a:t> between individuals in the organisation is an essential part of OHS management. Individual employees, Supervisors and Managers must interact effectively to ensure OHS is a </a:t>
              </a:r>
              <a:r>
                <a:rPr b="1" lang="en-GB" sz="1900">
                  <a:solidFill>
                    <a:schemeClr val="dk1"/>
                  </a:solidFill>
                  <a:latin typeface="Calibri"/>
                  <a:ea typeface="Calibri"/>
                  <a:cs typeface="Calibri"/>
                  <a:sym typeface="Calibri"/>
                </a:rPr>
                <a:t>collaborative</a:t>
              </a:r>
              <a:r>
                <a:rPr lang="en-GB" sz="1900">
                  <a:solidFill>
                    <a:schemeClr val="dk1"/>
                  </a:solidFill>
                  <a:latin typeface="Calibri"/>
                  <a:ea typeface="Calibri"/>
                  <a:cs typeface="Calibri"/>
                  <a:sym typeface="Calibri"/>
                </a:rPr>
                <a:t> effort </a:t>
              </a:r>
              <a:endParaRPr sz="1900">
                <a:solidFill>
                  <a:schemeClr val="dk1"/>
                </a:solidFill>
                <a:latin typeface="Calibri"/>
                <a:ea typeface="Calibri"/>
                <a:cs typeface="Calibri"/>
                <a:sym typeface="Calibri"/>
              </a:endParaRPr>
            </a:p>
          </p:txBody>
        </p:sp>
        <p:sp>
          <p:nvSpPr>
            <p:cNvPr id="254" name="Google Shape;254;p13"/>
            <p:cNvSpPr/>
            <p:nvPr/>
          </p:nvSpPr>
          <p:spPr>
            <a:xfrm>
              <a:off x="257535" y="2930912"/>
              <a:ext cx="1413955" cy="1413955"/>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554465" y="3227842"/>
              <a:ext cx="820093" cy="820093"/>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1974480" y="2930912"/>
              <a:ext cx="3332894" cy="14139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txBox="1"/>
            <p:nvPr/>
          </p:nvSpPr>
          <p:spPr>
            <a:xfrm>
              <a:off x="1974480" y="2930912"/>
              <a:ext cx="3332894" cy="141395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2400"/>
                <a:buFont typeface="Calibri"/>
                <a:buNone/>
              </a:pPr>
              <a:r>
                <a:rPr b="1" lang="en-GB" sz="2400" u="sng">
                  <a:solidFill>
                    <a:schemeClr val="dk1"/>
                  </a:solidFill>
                  <a:latin typeface="Calibri"/>
                  <a:ea typeface="Calibri"/>
                  <a:cs typeface="Calibri"/>
                  <a:sym typeface="Calibri"/>
                </a:rPr>
                <a:t>Communication </a:t>
              </a:r>
              <a:r>
                <a:rPr lang="en-GB" sz="2400">
                  <a:solidFill>
                    <a:schemeClr val="dk1"/>
                  </a:solidFill>
                  <a:latin typeface="Calibri"/>
                  <a:ea typeface="Calibri"/>
                  <a:cs typeface="Calibri"/>
                  <a:sym typeface="Calibri"/>
                </a:rPr>
                <a:t>is an essential aspect of this effort.</a:t>
              </a:r>
              <a:endParaRPr sz="2400">
                <a:solidFill>
                  <a:schemeClr val="dk1"/>
                </a:solidFill>
                <a:latin typeface="Calibri"/>
                <a:ea typeface="Calibri"/>
                <a:cs typeface="Calibri"/>
                <a:sym typeface="Calibri"/>
              </a:endParaRPr>
            </a:p>
          </p:txBody>
        </p:sp>
        <p:sp>
          <p:nvSpPr>
            <p:cNvPr id="258" name="Google Shape;258;p13"/>
            <p:cNvSpPr/>
            <p:nvPr/>
          </p:nvSpPr>
          <p:spPr>
            <a:xfrm>
              <a:off x="5888106" y="2930912"/>
              <a:ext cx="1413955" cy="1413955"/>
            </a:xfrm>
            <a:prstGeom prst="ellipse">
              <a:avLst/>
            </a:prstGeom>
            <a:solidFill>
              <a:srgbClr val="599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6185037" y="3227842"/>
              <a:ext cx="820093" cy="820093"/>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7605052" y="2930912"/>
              <a:ext cx="3332894" cy="14139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txBox="1"/>
            <p:nvPr/>
          </p:nvSpPr>
          <p:spPr>
            <a:xfrm>
              <a:off x="7605052" y="2930912"/>
              <a:ext cx="3332894" cy="141395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900"/>
                <a:buFont typeface="Calibri"/>
                <a:buNone/>
              </a:pPr>
              <a:r>
                <a:rPr lang="en-GB" sz="1900">
                  <a:solidFill>
                    <a:schemeClr val="dk1"/>
                  </a:solidFill>
                  <a:latin typeface="Calibri"/>
                  <a:ea typeface="Calibri"/>
                  <a:cs typeface="Calibri"/>
                  <a:sym typeface="Calibri"/>
                </a:rPr>
                <a:t>The OHS policy should act as a </a:t>
              </a:r>
              <a:r>
                <a:rPr b="1" lang="en-GB" sz="1900" u="sng">
                  <a:solidFill>
                    <a:schemeClr val="dk1"/>
                  </a:solidFill>
                  <a:latin typeface="Calibri"/>
                  <a:ea typeface="Calibri"/>
                  <a:cs typeface="Calibri"/>
                  <a:sym typeface="Calibri"/>
                </a:rPr>
                <a:t>‘Statement of Intent’ </a:t>
              </a:r>
              <a:r>
                <a:rPr lang="en-GB" sz="1900">
                  <a:solidFill>
                    <a:schemeClr val="dk1"/>
                  </a:solidFill>
                  <a:latin typeface="Calibri"/>
                  <a:ea typeface="Calibri"/>
                  <a:cs typeface="Calibri"/>
                  <a:sym typeface="Calibri"/>
                </a:rPr>
                <a:t>identifying the company’s </a:t>
              </a:r>
              <a:r>
                <a:rPr b="1" lang="en-GB" sz="1900" u="sng">
                  <a:solidFill>
                    <a:schemeClr val="dk1"/>
                  </a:solidFill>
                  <a:latin typeface="Calibri"/>
                  <a:ea typeface="Calibri"/>
                  <a:cs typeface="Calibri"/>
                  <a:sym typeface="Calibri"/>
                </a:rPr>
                <a:t>commitment</a:t>
              </a:r>
              <a:r>
                <a:rPr b="1" lang="en-GB" sz="1900">
                  <a:solidFill>
                    <a:schemeClr val="dk1"/>
                  </a:solidFill>
                  <a:latin typeface="Calibri"/>
                  <a:ea typeface="Calibri"/>
                  <a:cs typeface="Calibri"/>
                  <a:sym typeface="Calibri"/>
                </a:rPr>
                <a:t> </a:t>
              </a:r>
              <a:r>
                <a:rPr lang="en-GB" sz="1900">
                  <a:solidFill>
                    <a:schemeClr val="dk1"/>
                  </a:solidFill>
                  <a:latin typeface="Calibri"/>
                  <a:ea typeface="Calibri"/>
                  <a:cs typeface="Calibri"/>
                  <a:sym typeface="Calibri"/>
                </a:rPr>
                <a:t>to good OHS standards</a:t>
              </a:r>
              <a:endParaRPr sz="1900">
                <a:solidFill>
                  <a:schemeClr val="dk1"/>
                </a:solidFill>
                <a:latin typeface="Calibri"/>
                <a:ea typeface="Calibri"/>
                <a:cs typeface="Calibri"/>
                <a:sym typeface="Calibri"/>
              </a:endParaRPr>
            </a:p>
          </p:txBody>
        </p:sp>
      </p:grpSp>
      <p:pic>
        <p:nvPicPr>
          <p:cNvPr descr="Classroom" id="262" name="Google Shape;262;p13"/>
          <p:cNvPicPr preferRelativeResize="0"/>
          <p:nvPr/>
        </p:nvPicPr>
        <p:blipFill rotWithShape="1">
          <a:blip r:embed="rId7">
            <a:alphaModFix/>
          </a:blip>
          <a:srcRect b="0" l="0" r="0" t="0"/>
          <a:stretch/>
        </p:blipFill>
        <p:spPr>
          <a:xfrm>
            <a:off x="11122681" y="6316844"/>
            <a:ext cx="475081" cy="404095"/>
          </a:xfrm>
          <a:prstGeom prst="rect">
            <a:avLst/>
          </a:prstGeom>
          <a:noFill/>
          <a:ln>
            <a:noFill/>
          </a:ln>
        </p:spPr>
      </p:pic>
      <p:pic>
        <p:nvPicPr>
          <p:cNvPr descr="Information" id="263" name="Google Shape;263;p13"/>
          <p:cNvPicPr preferRelativeResize="0"/>
          <p:nvPr/>
        </p:nvPicPr>
        <p:blipFill rotWithShape="1">
          <a:blip r:embed="rId8">
            <a:alphaModFix/>
          </a:blip>
          <a:srcRect b="0" l="0" r="0" t="0"/>
          <a:stretch/>
        </p:blipFill>
        <p:spPr>
          <a:xfrm>
            <a:off x="11539383" y="6287427"/>
            <a:ext cx="440371" cy="4403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14"/>
          <p:cNvSpPr txBox="1"/>
          <p:nvPr>
            <p:ph type="title"/>
          </p:nvPr>
        </p:nvSpPr>
        <p:spPr>
          <a:xfrm>
            <a:off x="391378" y="130202"/>
            <a:ext cx="11407487" cy="1583188"/>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00000"/>
              <a:buFont typeface="Calibri"/>
              <a:buNone/>
            </a:pPr>
            <a:r>
              <a:rPr b="1" lang="en-GB" sz="4200">
                <a:solidFill>
                  <a:schemeClr val="accent1"/>
                </a:solidFill>
                <a:latin typeface="Calibri"/>
                <a:ea typeface="Calibri"/>
                <a:cs typeface="Calibri"/>
                <a:sym typeface="Calibri"/>
              </a:rPr>
              <a:t>Supervisors and Managers play a key role in </a:t>
            </a:r>
            <a:br>
              <a:rPr b="1" lang="en-GB" sz="4200">
                <a:solidFill>
                  <a:schemeClr val="accent1"/>
                </a:solidFill>
                <a:latin typeface="Calibri"/>
                <a:ea typeface="Calibri"/>
                <a:cs typeface="Calibri"/>
                <a:sym typeface="Calibri"/>
              </a:rPr>
            </a:br>
            <a:r>
              <a:rPr b="1" lang="en-GB" sz="4200">
                <a:solidFill>
                  <a:schemeClr val="accent1"/>
                </a:solidFill>
                <a:latin typeface="Calibri"/>
                <a:ea typeface="Calibri"/>
                <a:cs typeface="Calibri"/>
                <a:sym typeface="Calibri"/>
              </a:rPr>
              <a:t>the support of effective </a:t>
            </a:r>
            <a:br>
              <a:rPr b="1" lang="en-GB" sz="4200">
                <a:solidFill>
                  <a:schemeClr val="accent1"/>
                </a:solidFill>
                <a:latin typeface="Calibri"/>
                <a:ea typeface="Calibri"/>
                <a:cs typeface="Calibri"/>
                <a:sym typeface="Calibri"/>
              </a:rPr>
            </a:br>
            <a:r>
              <a:rPr b="1" lang="en-GB" sz="4200">
                <a:solidFill>
                  <a:schemeClr val="accent1"/>
                </a:solidFill>
                <a:latin typeface="Calibri"/>
                <a:ea typeface="Calibri"/>
                <a:cs typeface="Calibri"/>
                <a:sym typeface="Calibri"/>
              </a:rPr>
              <a:t>OHS arrangements &amp; communications </a:t>
            </a:r>
            <a:endParaRPr b="1" sz="4200">
              <a:solidFill>
                <a:schemeClr val="accent1"/>
              </a:solidFill>
            </a:endParaRPr>
          </a:p>
        </p:txBody>
      </p:sp>
      <p:pic>
        <p:nvPicPr>
          <p:cNvPr descr="Classroom" id="270" name="Google Shape;270;p14"/>
          <p:cNvPicPr preferRelativeResize="0"/>
          <p:nvPr/>
        </p:nvPicPr>
        <p:blipFill rotWithShape="1">
          <a:blip r:embed="rId3">
            <a:alphaModFix/>
          </a:blip>
          <a:srcRect b="0" l="0" r="0" t="0"/>
          <a:stretch/>
        </p:blipFill>
        <p:spPr>
          <a:xfrm>
            <a:off x="11082613" y="6299288"/>
            <a:ext cx="457251" cy="457251"/>
          </a:xfrm>
          <a:prstGeom prst="rect">
            <a:avLst/>
          </a:prstGeom>
          <a:noFill/>
          <a:ln>
            <a:noFill/>
          </a:ln>
        </p:spPr>
      </p:pic>
      <p:pic>
        <p:nvPicPr>
          <p:cNvPr descr="Information" id="271" name="Google Shape;271;p14"/>
          <p:cNvPicPr preferRelativeResize="0"/>
          <p:nvPr/>
        </p:nvPicPr>
        <p:blipFill rotWithShape="1">
          <a:blip r:embed="rId4">
            <a:alphaModFix/>
          </a:blip>
          <a:srcRect b="0" l="0" r="0" t="0"/>
          <a:stretch/>
        </p:blipFill>
        <p:spPr>
          <a:xfrm>
            <a:off x="11474066" y="6287427"/>
            <a:ext cx="440371" cy="440371"/>
          </a:xfrm>
          <a:prstGeom prst="rect">
            <a:avLst/>
          </a:prstGeom>
          <a:noFill/>
          <a:ln>
            <a:noFill/>
          </a:ln>
        </p:spPr>
      </p:pic>
      <p:grpSp>
        <p:nvGrpSpPr>
          <p:cNvPr id="272" name="Google Shape;272;p14"/>
          <p:cNvGrpSpPr/>
          <p:nvPr/>
        </p:nvGrpSpPr>
        <p:grpSpPr>
          <a:xfrm>
            <a:off x="391379" y="1864243"/>
            <a:ext cx="11407487" cy="4348733"/>
            <a:chOff x="0" y="1302"/>
            <a:chExt cx="11407487" cy="4348733"/>
          </a:xfrm>
        </p:grpSpPr>
        <p:sp>
          <p:nvSpPr>
            <p:cNvPr id="273" name="Google Shape;273;p14"/>
            <p:cNvSpPr/>
            <p:nvPr/>
          </p:nvSpPr>
          <p:spPr>
            <a:xfrm>
              <a:off x="0" y="1302"/>
              <a:ext cx="11407487" cy="715753"/>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txBox="1"/>
            <p:nvPr/>
          </p:nvSpPr>
          <p:spPr>
            <a:xfrm>
              <a:off x="34940" y="36242"/>
              <a:ext cx="11337607" cy="64587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Management/Supervisors have responsibility: </a:t>
              </a:r>
              <a:endParaRPr sz="2400">
                <a:solidFill>
                  <a:schemeClr val="lt1"/>
                </a:solidFill>
                <a:latin typeface="Calibri"/>
                <a:ea typeface="Calibri"/>
                <a:cs typeface="Calibri"/>
                <a:sym typeface="Calibri"/>
              </a:endParaRPr>
            </a:p>
          </p:txBody>
        </p:sp>
        <p:sp>
          <p:nvSpPr>
            <p:cNvPr id="275" name="Google Shape;275;p14"/>
            <p:cNvSpPr/>
            <p:nvPr/>
          </p:nvSpPr>
          <p:spPr>
            <a:xfrm>
              <a:off x="0" y="727898"/>
              <a:ext cx="11407487" cy="715753"/>
            </a:xfrm>
            <a:prstGeom prst="roundRect">
              <a:avLst>
                <a:gd fmla="val 16667" name="adj"/>
              </a:avLst>
            </a:prstGeom>
            <a:solidFill>
              <a:srgbClr val="9CC2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txBox="1"/>
            <p:nvPr/>
          </p:nvSpPr>
          <p:spPr>
            <a:xfrm>
              <a:off x="34940" y="762838"/>
              <a:ext cx="11337607" cy="64587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 for employees in terms of their performance efficiency, industrial relations and OHS</a:t>
              </a:r>
              <a:r>
                <a:rPr lang="en-GB" sz="1600">
                  <a:solidFill>
                    <a:schemeClr val="lt1"/>
                  </a:solidFill>
                  <a:latin typeface="Calibri"/>
                  <a:ea typeface="Calibri"/>
                  <a:cs typeface="Calibri"/>
                  <a:sym typeface="Calibri"/>
                </a:rPr>
                <a:t>.</a:t>
              </a:r>
              <a:endParaRPr sz="1600">
                <a:solidFill>
                  <a:schemeClr val="lt1"/>
                </a:solidFill>
                <a:latin typeface="Calibri"/>
                <a:ea typeface="Calibri"/>
                <a:cs typeface="Calibri"/>
                <a:sym typeface="Calibri"/>
              </a:endParaRPr>
            </a:p>
          </p:txBody>
        </p:sp>
        <p:sp>
          <p:nvSpPr>
            <p:cNvPr id="277" name="Google Shape;277;p14"/>
            <p:cNvSpPr/>
            <p:nvPr/>
          </p:nvSpPr>
          <p:spPr>
            <a:xfrm>
              <a:off x="0" y="1454494"/>
              <a:ext cx="11407487" cy="715753"/>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txBox="1"/>
            <p:nvPr/>
          </p:nvSpPr>
          <p:spPr>
            <a:xfrm>
              <a:off x="34940" y="1489434"/>
              <a:ext cx="11337607" cy="64587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 to familiarise themselves with the OHS policy in order to fulfil their responsibilities </a:t>
              </a:r>
              <a:endParaRPr sz="2400">
                <a:solidFill>
                  <a:schemeClr val="lt1"/>
                </a:solidFill>
                <a:latin typeface="Calibri"/>
                <a:ea typeface="Calibri"/>
                <a:cs typeface="Calibri"/>
                <a:sym typeface="Calibri"/>
              </a:endParaRPr>
            </a:p>
          </p:txBody>
        </p:sp>
        <p:sp>
          <p:nvSpPr>
            <p:cNvPr id="279" name="Google Shape;279;p14"/>
            <p:cNvSpPr/>
            <p:nvPr/>
          </p:nvSpPr>
          <p:spPr>
            <a:xfrm>
              <a:off x="0" y="2181090"/>
              <a:ext cx="11407487" cy="715753"/>
            </a:xfrm>
            <a:prstGeom prst="roundRect">
              <a:avLst>
                <a:gd fmla="val 16667" name="adj"/>
              </a:avLst>
            </a:prstGeom>
            <a:solidFill>
              <a:srgbClr val="9CC2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txBox="1"/>
            <p:nvPr/>
          </p:nvSpPr>
          <p:spPr>
            <a:xfrm>
              <a:off x="34940" y="2216030"/>
              <a:ext cx="11337607" cy="64587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 to monitor adherence of employees to agreed systems of work</a:t>
              </a:r>
              <a:r>
                <a:rPr lang="en-GB" sz="1600">
                  <a:solidFill>
                    <a:schemeClr val="lt1"/>
                  </a:solidFill>
                  <a:latin typeface="Calibri"/>
                  <a:ea typeface="Calibri"/>
                  <a:cs typeface="Calibri"/>
                  <a:sym typeface="Calibri"/>
                </a:rPr>
                <a:t>, </a:t>
              </a:r>
              <a:endParaRPr sz="1600">
                <a:solidFill>
                  <a:schemeClr val="lt1"/>
                </a:solidFill>
                <a:latin typeface="Calibri"/>
                <a:ea typeface="Calibri"/>
                <a:cs typeface="Calibri"/>
                <a:sym typeface="Calibri"/>
              </a:endParaRPr>
            </a:p>
          </p:txBody>
        </p:sp>
        <p:sp>
          <p:nvSpPr>
            <p:cNvPr id="281" name="Google Shape;281;p14"/>
            <p:cNvSpPr/>
            <p:nvPr/>
          </p:nvSpPr>
          <p:spPr>
            <a:xfrm>
              <a:off x="0" y="2907686"/>
              <a:ext cx="11407487" cy="715753"/>
            </a:xfrm>
            <a:prstGeom prst="roundRect">
              <a:avLst>
                <a:gd fmla="val 16667"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txBox="1"/>
            <p:nvPr/>
          </p:nvSpPr>
          <p:spPr>
            <a:xfrm>
              <a:off x="34940" y="2942626"/>
              <a:ext cx="11337607" cy="64587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 to ensuring that OHS arrangements and practise form part of any job specific training </a:t>
              </a:r>
              <a:br>
                <a:rPr lang="en-GB" sz="2400">
                  <a:solidFill>
                    <a:schemeClr val="lt1"/>
                  </a:solidFill>
                  <a:latin typeface="Calibri"/>
                  <a:ea typeface="Calibri"/>
                  <a:cs typeface="Calibri"/>
                  <a:sym typeface="Calibri"/>
                </a:rPr>
              </a:br>
              <a:r>
                <a:rPr lang="en-GB" sz="2400">
                  <a:solidFill>
                    <a:schemeClr val="lt1"/>
                  </a:solidFill>
                  <a:latin typeface="Calibri"/>
                  <a:ea typeface="Calibri"/>
                  <a:cs typeface="Calibri"/>
                  <a:sym typeface="Calibri"/>
                </a:rPr>
                <a:t>  and management </a:t>
              </a:r>
              <a:endParaRPr sz="2400">
                <a:solidFill>
                  <a:schemeClr val="lt1"/>
                </a:solidFill>
                <a:latin typeface="Calibri"/>
                <a:ea typeface="Calibri"/>
                <a:cs typeface="Calibri"/>
                <a:sym typeface="Calibri"/>
              </a:endParaRPr>
            </a:p>
          </p:txBody>
        </p:sp>
        <p:sp>
          <p:nvSpPr>
            <p:cNvPr id="283" name="Google Shape;283;p14"/>
            <p:cNvSpPr/>
            <p:nvPr/>
          </p:nvSpPr>
          <p:spPr>
            <a:xfrm>
              <a:off x="0" y="3634282"/>
              <a:ext cx="11407487" cy="715753"/>
            </a:xfrm>
            <a:prstGeom prst="roundRect">
              <a:avLst>
                <a:gd fmla="val 16667" name="adj"/>
              </a:avLst>
            </a:prstGeom>
            <a:solidFill>
              <a:srgbClr val="9CC2E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txBox="1"/>
            <p:nvPr/>
          </p:nvSpPr>
          <p:spPr>
            <a:xfrm>
              <a:off x="34940" y="3669222"/>
              <a:ext cx="11337607" cy="645873"/>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 for ensuring the employees keep to agreed systems and do not take dangerous shortcuts </a:t>
              </a:r>
              <a:br>
                <a:rPr lang="en-GB" sz="2400">
                  <a:solidFill>
                    <a:schemeClr val="lt1"/>
                  </a:solidFill>
                  <a:latin typeface="Calibri"/>
                  <a:ea typeface="Calibri"/>
                  <a:cs typeface="Calibri"/>
                  <a:sym typeface="Calibri"/>
                </a:rPr>
              </a:br>
              <a:r>
                <a:rPr lang="en-GB" sz="2400">
                  <a:solidFill>
                    <a:schemeClr val="lt1"/>
                  </a:solidFill>
                  <a:latin typeface="Calibri"/>
                  <a:ea typeface="Calibri"/>
                  <a:cs typeface="Calibri"/>
                  <a:sym typeface="Calibri"/>
                </a:rPr>
                <a:t>  or make changes which compromise health and safety.</a:t>
              </a:r>
              <a:endParaRPr sz="24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 name="Shape 289"/>
        <p:cNvGrpSpPr/>
        <p:nvPr/>
      </p:nvGrpSpPr>
      <p:grpSpPr>
        <a:xfrm>
          <a:off x="0" y="0"/>
          <a:ext cx="0" cy="0"/>
          <a:chOff x="0" y="0"/>
          <a:chExt cx="0" cy="0"/>
        </a:xfrm>
      </p:grpSpPr>
      <p:sp>
        <p:nvSpPr>
          <p:cNvPr id="290" name="Google Shape;290;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5"/>
          <p:cNvSpPr txBox="1"/>
          <p:nvPr>
            <p:ph type="title"/>
          </p:nvPr>
        </p:nvSpPr>
        <p:spPr>
          <a:xfrm>
            <a:off x="359173" y="863428"/>
            <a:ext cx="3340962" cy="5593729"/>
          </a:xfrm>
          <a:prstGeom prst="rect">
            <a:avLst/>
          </a:prstGeom>
          <a:solidFill>
            <a:schemeClr val="dk1"/>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00"/>
              </a:buClr>
              <a:buSzPts val="3900"/>
              <a:buFont typeface="Calibri"/>
              <a:buNone/>
            </a:pPr>
            <a:r>
              <a:rPr b="1" lang="en-GB" sz="3900">
                <a:solidFill>
                  <a:srgbClr val="FFFF00"/>
                </a:solidFill>
                <a:latin typeface="Calibri"/>
                <a:ea typeface="Calibri"/>
                <a:cs typeface="Calibri"/>
                <a:sym typeface="Calibri"/>
              </a:rPr>
              <a:t>Hazards…</a:t>
            </a:r>
            <a:br>
              <a:rPr b="1" lang="en-GB" sz="3900">
                <a:solidFill>
                  <a:srgbClr val="FFFF00"/>
                </a:solidFill>
                <a:latin typeface="Calibri"/>
                <a:ea typeface="Calibri"/>
                <a:cs typeface="Calibri"/>
                <a:sym typeface="Calibri"/>
              </a:rPr>
            </a:br>
            <a:r>
              <a:rPr b="1" lang="en-GB" sz="3900">
                <a:solidFill>
                  <a:srgbClr val="FFFF00"/>
                </a:solidFill>
                <a:latin typeface="Calibri"/>
                <a:ea typeface="Calibri"/>
                <a:cs typeface="Calibri"/>
                <a:sym typeface="Calibri"/>
              </a:rPr>
              <a:t>…risks…</a:t>
            </a:r>
            <a:br>
              <a:rPr b="1" lang="en-GB" sz="3900">
                <a:solidFill>
                  <a:srgbClr val="FFFF00"/>
                </a:solidFill>
                <a:latin typeface="Calibri"/>
                <a:ea typeface="Calibri"/>
                <a:cs typeface="Calibri"/>
                <a:sym typeface="Calibri"/>
              </a:rPr>
            </a:br>
            <a:r>
              <a:rPr b="1" lang="en-GB" sz="3900">
                <a:solidFill>
                  <a:srgbClr val="FFFF00"/>
                </a:solidFill>
                <a:latin typeface="Calibri"/>
                <a:ea typeface="Calibri"/>
                <a:cs typeface="Calibri"/>
                <a:sym typeface="Calibri"/>
              </a:rPr>
              <a:t>…incidents…</a:t>
            </a:r>
            <a:br>
              <a:rPr b="1" lang="en-GB" sz="3900">
                <a:solidFill>
                  <a:srgbClr val="FFFF00"/>
                </a:solidFill>
                <a:latin typeface="Calibri"/>
                <a:ea typeface="Calibri"/>
                <a:cs typeface="Calibri"/>
                <a:sym typeface="Calibri"/>
              </a:rPr>
            </a:br>
            <a:r>
              <a:rPr b="1" lang="en-GB" sz="3900">
                <a:solidFill>
                  <a:srgbClr val="FFFF00"/>
                </a:solidFill>
                <a:latin typeface="Calibri"/>
                <a:ea typeface="Calibri"/>
                <a:cs typeface="Calibri"/>
                <a:sym typeface="Calibri"/>
              </a:rPr>
              <a:t>…near-misses…</a:t>
            </a:r>
            <a:br>
              <a:rPr b="1" lang="en-GB" sz="3900">
                <a:solidFill>
                  <a:srgbClr val="FFFF00"/>
                </a:solidFill>
                <a:latin typeface="Calibri"/>
                <a:ea typeface="Calibri"/>
                <a:cs typeface="Calibri"/>
                <a:sym typeface="Calibri"/>
              </a:rPr>
            </a:br>
            <a:r>
              <a:rPr b="1" lang="en-GB" sz="3900">
                <a:solidFill>
                  <a:srgbClr val="FFFF00"/>
                </a:solidFill>
                <a:latin typeface="Calibri"/>
                <a:ea typeface="Calibri"/>
                <a:cs typeface="Calibri"/>
                <a:sym typeface="Calibri"/>
              </a:rPr>
              <a:t>…accidents…</a:t>
            </a:r>
            <a:br>
              <a:rPr b="1" lang="en-GB" sz="3900">
                <a:solidFill>
                  <a:srgbClr val="FFFF00"/>
                </a:solidFill>
                <a:latin typeface="Calibri"/>
                <a:ea typeface="Calibri"/>
                <a:cs typeface="Calibri"/>
                <a:sym typeface="Calibri"/>
              </a:rPr>
            </a:br>
            <a:br>
              <a:rPr b="1" lang="en-GB" sz="4000">
                <a:solidFill>
                  <a:srgbClr val="FFFF00"/>
                </a:solidFill>
                <a:latin typeface="Calibri"/>
                <a:ea typeface="Calibri"/>
                <a:cs typeface="Calibri"/>
                <a:sym typeface="Calibri"/>
              </a:rPr>
            </a:br>
            <a:br>
              <a:rPr b="1" lang="en-GB" sz="4000">
                <a:solidFill>
                  <a:srgbClr val="FFFF00"/>
                </a:solidFill>
                <a:latin typeface="Calibri"/>
                <a:ea typeface="Calibri"/>
                <a:cs typeface="Calibri"/>
                <a:sym typeface="Calibri"/>
              </a:rPr>
            </a:br>
            <a:r>
              <a:rPr lang="en-GB" sz="4000">
                <a:solidFill>
                  <a:schemeClr val="accent2"/>
                </a:solidFill>
                <a:latin typeface="Calibri"/>
                <a:ea typeface="Calibri"/>
                <a:cs typeface="Calibri"/>
                <a:sym typeface="Calibri"/>
              </a:rPr>
              <a:t>Accident Causation &amp; Prevention</a:t>
            </a:r>
            <a:endParaRPr/>
          </a:p>
        </p:txBody>
      </p:sp>
      <p:sp>
        <p:nvSpPr>
          <p:cNvPr id="292" name="Google Shape;292;p15"/>
          <p:cNvSpPr/>
          <p:nvPr/>
        </p:nvSpPr>
        <p:spPr>
          <a:xfrm rot="5400000">
            <a:off x="688249"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Several killed in Bangladesh garment factory explosion | Bangladesh | Al  Jazeera" id="293" name="Google Shape;293;p15"/>
          <p:cNvPicPr preferRelativeResize="0"/>
          <p:nvPr/>
        </p:nvPicPr>
        <p:blipFill rotWithShape="1">
          <a:blip r:embed="rId3">
            <a:alphaModFix/>
          </a:blip>
          <a:srcRect b="-1" l="19048" r="23919" t="0"/>
          <a:stretch/>
        </p:blipFill>
        <p:spPr>
          <a:xfrm>
            <a:off x="4197472" y="10"/>
            <a:ext cx="3547146" cy="4136056"/>
          </a:xfrm>
          <a:prstGeom prst="rect">
            <a:avLst/>
          </a:prstGeom>
          <a:noFill/>
          <a:ln>
            <a:noFill/>
          </a:ln>
        </p:spPr>
      </p:pic>
      <p:sp>
        <p:nvSpPr>
          <p:cNvPr id="294" name="Google Shape;294;p15"/>
          <p:cNvSpPr/>
          <p:nvPr/>
        </p:nvSpPr>
        <p:spPr>
          <a:xfrm>
            <a:off x="359172" y="4177748"/>
            <a:ext cx="332539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Woman killed in Bangladesh garment factory explosion | Social Compliance &amp;  CSR News | News" id="295" name="Google Shape;295;p15"/>
          <p:cNvPicPr preferRelativeResize="0"/>
          <p:nvPr/>
        </p:nvPicPr>
        <p:blipFill rotWithShape="1">
          <a:blip r:embed="rId4">
            <a:alphaModFix/>
          </a:blip>
          <a:srcRect b="5" l="5100" r="5" t="0"/>
          <a:stretch/>
        </p:blipFill>
        <p:spPr>
          <a:xfrm>
            <a:off x="4197471" y="4241540"/>
            <a:ext cx="3547146" cy="2616461"/>
          </a:xfrm>
          <a:prstGeom prst="rect">
            <a:avLst/>
          </a:prstGeom>
          <a:noFill/>
          <a:ln>
            <a:noFill/>
          </a:ln>
        </p:spPr>
      </p:pic>
      <p:pic>
        <p:nvPicPr>
          <p:cNvPr id="296" name="Google Shape;296;p15"/>
          <p:cNvPicPr preferRelativeResize="0"/>
          <p:nvPr/>
        </p:nvPicPr>
        <p:blipFill rotWithShape="1">
          <a:blip r:embed="rId5">
            <a:alphaModFix/>
          </a:blip>
          <a:srcRect b="22181" l="0" r="1" t="199"/>
          <a:stretch/>
        </p:blipFill>
        <p:spPr>
          <a:xfrm>
            <a:off x="7862727" y="10"/>
            <a:ext cx="4329273" cy="6857990"/>
          </a:xfrm>
          <a:prstGeom prst="rect">
            <a:avLst/>
          </a:prstGeom>
          <a:noFill/>
          <a:ln>
            <a:noFill/>
          </a:ln>
        </p:spPr>
      </p:pic>
      <p:sp>
        <p:nvSpPr>
          <p:cNvPr id="297" name="Google Shape;297;p15"/>
          <p:cNvSpPr txBox="1"/>
          <p:nvPr/>
        </p:nvSpPr>
        <p:spPr>
          <a:xfrm>
            <a:off x="8131564" y="1911107"/>
            <a:ext cx="5547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AC</a:t>
            </a:r>
            <a:endParaRPr/>
          </a:p>
        </p:txBody>
      </p:sp>
      <p:sp>
        <p:nvSpPr>
          <p:cNvPr id="298" name="Google Shape;298;p15"/>
          <p:cNvSpPr txBox="1"/>
          <p:nvPr/>
        </p:nvSpPr>
        <p:spPr>
          <a:xfrm>
            <a:off x="8491403" y="1911106"/>
            <a:ext cx="13253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CIDENT</a:t>
            </a:r>
            <a:endParaRPr b="1" sz="2400">
              <a:solidFill>
                <a:schemeClr val="dk1"/>
              </a:solidFill>
              <a:latin typeface="Calibri"/>
              <a:ea typeface="Calibri"/>
              <a:cs typeface="Calibri"/>
              <a:sym typeface="Calibri"/>
            </a:endParaRPr>
          </a:p>
        </p:txBody>
      </p:sp>
      <p:sp>
        <p:nvSpPr>
          <p:cNvPr id="299" name="Google Shape;299;p15"/>
          <p:cNvSpPr txBox="1"/>
          <p:nvPr/>
        </p:nvSpPr>
        <p:spPr>
          <a:xfrm>
            <a:off x="9573207" y="1911104"/>
            <a:ext cx="2192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I</a:t>
            </a:r>
            <a:endParaRPr b="1" sz="2400">
              <a:solidFill>
                <a:schemeClr val="dk1"/>
              </a:solidFill>
              <a:latin typeface="Calibri"/>
              <a:ea typeface="Calibri"/>
              <a:cs typeface="Calibri"/>
              <a:sym typeface="Calibri"/>
            </a:endParaRPr>
          </a:p>
        </p:txBody>
      </p:sp>
      <p:sp>
        <p:nvSpPr>
          <p:cNvPr id="300" name="Google Shape;300;p15"/>
          <p:cNvSpPr txBox="1"/>
          <p:nvPr/>
        </p:nvSpPr>
        <p:spPr>
          <a:xfrm>
            <a:off x="9662115" y="1911105"/>
            <a:ext cx="21250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002060"/>
                </a:solidFill>
                <a:latin typeface="Calibri"/>
                <a:ea typeface="Calibri"/>
                <a:cs typeface="Calibri"/>
                <a:sym typeface="Calibri"/>
              </a:rPr>
              <a:t>NVESTIGATION</a:t>
            </a:r>
            <a:endParaRPr b="1" sz="2400">
              <a:solidFill>
                <a:srgbClr val="00206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1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6"/>
          <p:cNvSpPr txBox="1"/>
          <p:nvPr>
            <p:ph type="title"/>
          </p:nvPr>
        </p:nvSpPr>
        <p:spPr>
          <a:xfrm>
            <a:off x="251179" y="272258"/>
            <a:ext cx="5404554" cy="10631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b="1" lang="en-GB">
                <a:solidFill>
                  <a:schemeClr val="accent1"/>
                </a:solidFill>
              </a:rPr>
              <a:t>Accident Reporting &amp; Investigation</a:t>
            </a:r>
            <a:endParaRPr/>
          </a:p>
        </p:txBody>
      </p:sp>
      <p:sp>
        <p:nvSpPr>
          <p:cNvPr id="309" name="Google Shape;309;p16"/>
          <p:cNvSpPr txBox="1"/>
          <p:nvPr>
            <p:ph idx="1" type="body"/>
          </p:nvPr>
        </p:nvSpPr>
        <p:spPr>
          <a:xfrm>
            <a:off x="149578" y="1444012"/>
            <a:ext cx="5404553" cy="51078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A brief overview </a:t>
            </a:r>
            <a:r>
              <a:rPr lang="en-GB" sz="2800"/>
              <a:t>to understand:</a:t>
            </a:r>
            <a:br>
              <a:rPr lang="en-GB" sz="2800"/>
            </a:br>
            <a:endParaRPr sz="2800"/>
          </a:p>
          <a:p>
            <a:pPr indent="-228600" lvl="1" marL="685800" rtl="0" algn="l">
              <a:lnSpc>
                <a:spcPct val="90000"/>
              </a:lnSpc>
              <a:spcBef>
                <a:spcPts val="500"/>
              </a:spcBef>
              <a:spcAft>
                <a:spcPts val="0"/>
              </a:spcAft>
              <a:buClr>
                <a:schemeClr val="accent1"/>
              </a:buClr>
              <a:buSzPts val="2800"/>
              <a:buChar char="•"/>
            </a:pPr>
            <a:r>
              <a:rPr lang="en-GB" sz="2800"/>
              <a:t>accident definition</a:t>
            </a:r>
            <a:endParaRPr/>
          </a:p>
          <a:p>
            <a:pPr indent="-228600" lvl="1" marL="685800" rtl="0" algn="l">
              <a:lnSpc>
                <a:spcPct val="90000"/>
              </a:lnSpc>
              <a:spcBef>
                <a:spcPts val="500"/>
              </a:spcBef>
              <a:spcAft>
                <a:spcPts val="0"/>
              </a:spcAft>
              <a:buClr>
                <a:schemeClr val="accent1"/>
              </a:buClr>
              <a:buSzPts val="2800"/>
              <a:buChar char="•"/>
            </a:pPr>
            <a:r>
              <a:rPr lang="en-GB" sz="2800"/>
              <a:t>accident causation</a:t>
            </a:r>
            <a:endParaRPr/>
          </a:p>
          <a:p>
            <a:pPr indent="-228600" lvl="1" marL="685800" rtl="0" algn="l">
              <a:lnSpc>
                <a:spcPct val="90000"/>
              </a:lnSpc>
              <a:spcBef>
                <a:spcPts val="500"/>
              </a:spcBef>
              <a:spcAft>
                <a:spcPts val="0"/>
              </a:spcAft>
              <a:buClr>
                <a:schemeClr val="accent1"/>
              </a:buClr>
              <a:buSzPts val="2800"/>
              <a:buChar char="•"/>
            </a:pPr>
            <a:r>
              <a:rPr lang="en-GB" sz="2800"/>
              <a:t>accident costs</a:t>
            </a:r>
            <a:endParaRPr/>
          </a:p>
          <a:p>
            <a:pPr indent="-228600" lvl="1" marL="685800" rtl="0" algn="l">
              <a:lnSpc>
                <a:spcPct val="90000"/>
              </a:lnSpc>
              <a:spcBef>
                <a:spcPts val="500"/>
              </a:spcBef>
              <a:spcAft>
                <a:spcPts val="0"/>
              </a:spcAft>
              <a:buClr>
                <a:schemeClr val="accent1"/>
              </a:buClr>
              <a:buSzPts val="2800"/>
              <a:buChar char="•"/>
            </a:pPr>
            <a:r>
              <a:rPr lang="en-GB" sz="2800"/>
              <a:t>accident prevention</a:t>
            </a:r>
            <a:endParaRPr/>
          </a:p>
          <a:p>
            <a:pPr indent="-228600" lvl="1" marL="685800" rtl="0" algn="l">
              <a:lnSpc>
                <a:spcPct val="90000"/>
              </a:lnSpc>
              <a:spcBef>
                <a:spcPts val="500"/>
              </a:spcBef>
              <a:spcAft>
                <a:spcPts val="0"/>
              </a:spcAft>
              <a:buClr>
                <a:schemeClr val="accent1"/>
              </a:buClr>
              <a:buSzPts val="2800"/>
              <a:buChar char="•"/>
            </a:pPr>
            <a:r>
              <a:rPr lang="en-GB" sz="2800"/>
              <a:t>Accident reporting/notification</a:t>
            </a:r>
            <a:endParaRPr/>
          </a:p>
          <a:p>
            <a:pPr indent="-228600" lvl="1" marL="685800" rtl="0" algn="l">
              <a:lnSpc>
                <a:spcPct val="90000"/>
              </a:lnSpc>
              <a:spcBef>
                <a:spcPts val="500"/>
              </a:spcBef>
              <a:spcAft>
                <a:spcPts val="0"/>
              </a:spcAft>
              <a:buClr>
                <a:schemeClr val="accent1"/>
              </a:buClr>
              <a:buSzPts val="2800"/>
              <a:buChar char="•"/>
            </a:pPr>
            <a:r>
              <a:rPr lang="en-GB" sz="2800"/>
              <a:t>accident investigation</a:t>
            </a:r>
            <a:endParaRPr/>
          </a:p>
        </p:txBody>
      </p:sp>
      <p:pic>
        <p:nvPicPr>
          <p:cNvPr descr="Bangladesh building-collapse death toll tops 600 - The Washington Post" id="310" name="Google Shape;310;p16"/>
          <p:cNvPicPr preferRelativeResize="0"/>
          <p:nvPr/>
        </p:nvPicPr>
        <p:blipFill rotWithShape="1">
          <a:blip r:embed="rId3">
            <a:alphaModFix/>
          </a:blip>
          <a:srcRect b="24054" l="0" r="-1" t="0"/>
          <a:stretch/>
        </p:blipFill>
        <p:spPr>
          <a:xfrm>
            <a:off x="4904316" y="-4"/>
            <a:ext cx="7287684" cy="3694372"/>
          </a:xfrm>
          <a:custGeom>
            <a:rect b="b" l="l" r="r" t="t"/>
            <a:pathLst>
              <a:path extrusionOk="0" h="3694372" w="7287684">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ln>
            <a:noFill/>
          </a:ln>
        </p:spPr>
      </p:pic>
      <p:pic>
        <p:nvPicPr>
          <p:cNvPr descr="Inside the horrific unregulated sweatshops of Bangladesh | Daily Mail Online" id="311" name="Google Shape;311;p16"/>
          <p:cNvPicPr preferRelativeResize="0"/>
          <p:nvPr/>
        </p:nvPicPr>
        <p:blipFill rotWithShape="1">
          <a:blip r:embed="rId4">
            <a:alphaModFix/>
          </a:blip>
          <a:srcRect b="9647" l="0" r="0" t="29103"/>
          <a:stretch/>
        </p:blipFill>
        <p:spPr>
          <a:xfrm>
            <a:off x="5328356" y="3802961"/>
            <a:ext cx="6870753" cy="3055043"/>
          </a:xfrm>
          <a:custGeom>
            <a:rect b="b" l="l" r="r" t="t"/>
            <a:pathLst>
              <a:path extrusionOk="0" h="3055043" w="7472381">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7"/>
          <p:cNvSpPr txBox="1"/>
          <p:nvPr>
            <p:ph type="title"/>
          </p:nvPr>
        </p:nvSpPr>
        <p:spPr>
          <a:xfrm>
            <a:off x="838200" y="365125"/>
            <a:ext cx="4738511" cy="1325563"/>
          </a:xfrm>
          <a:prstGeom prst="rect">
            <a:avLst/>
          </a:prstGeom>
          <a:solidFill>
            <a:schemeClr val="accent2"/>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Font typeface="Calibri"/>
              <a:buNone/>
            </a:pPr>
            <a:r>
              <a:rPr b="1" lang="en-GB" sz="4000">
                <a:solidFill>
                  <a:schemeClr val="lt1"/>
                </a:solidFill>
              </a:rPr>
              <a:t>What is an Accident?</a:t>
            </a:r>
            <a:endParaRPr/>
          </a:p>
        </p:txBody>
      </p:sp>
      <p:sp>
        <p:nvSpPr>
          <p:cNvPr id="319" name="Google Shape;319;p17"/>
          <p:cNvSpPr txBox="1"/>
          <p:nvPr>
            <p:ph idx="1" type="body"/>
          </p:nvPr>
        </p:nvSpPr>
        <p:spPr>
          <a:xfrm>
            <a:off x="246097" y="2329538"/>
            <a:ext cx="6602571" cy="416333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2"/>
              </a:buClr>
              <a:buSzPts val="2800"/>
              <a:buChar char="•"/>
            </a:pPr>
            <a:r>
              <a:rPr lang="en-GB"/>
              <a:t>An unintended happening or mishap.</a:t>
            </a:r>
            <a:endParaRPr/>
          </a:p>
          <a:p>
            <a:pPr indent="-228600" lvl="0" marL="228600" rtl="0" algn="l">
              <a:lnSpc>
                <a:spcPct val="90000"/>
              </a:lnSpc>
              <a:spcBef>
                <a:spcPts val="1000"/>
              </a:spcBef>
              <a:spcAft>
                <a:spcPts val="0"/>
              </a:spcAft>
              <a:buClr>
                <a:schemeClr val="accent2"/>
              </a:buClr>
              <a:buSzPts val="2800"/>
              <a:buChar char="•"/>
            </a:pPr>
            <a:r>
              <a:rPr lang="en-GB"/>
              <a:t>Most often, an accident is any unplanned event that results in personal injury or in property damage.</a:t>
            </a:r>
            <a:endParaRPr/>
          </a:p>
          <a:p>
            <a:pPr indent="-228600" lvl="0" marL="228600" rtl="0" algn="l">
              <a:lnSpc>
                <a:spcPct val="90000"/>
              </a:lnSpc>
              <a:spcBef>
                <a:spcPts val="1000"/>
              </a:spcBef>
              <a:spcAft>
                <a:spcPts val="0"/>
              </a:spcAft>
              <a:buClr>
                <a:schemeClr val="accent2"/>
              </a:buClr>
              <a:buSzPts val="2800"/>
              <a:buChar char="•"/>
            </a:pPr>
            <a:r>
              <a:rPr lang="en-GB"/>
              <a:t>The failure of people, equipment, supplies or surroundings to behave or react as expected causes most accidents.</a:t>
            </a:r>
            <a:endParaRPr/>
          </a:p>
          <a:p>
            <a:pPr indent="-101600" lvl="0" marL="228600" rtl="0" algn="l">
              <a:lnSpc>
                <a:spcPct val="90000"/>
              </a:lnSpc>
              <a:spcBef>
                <a:spcPts val="1000"/>
              </a:spcBef>
              <a:spcAft>
                <a:spcPts val="0"/>
              </a:spcAft>
              <a:buClr>
                <a:schemeClr val="dk1"/>
              </a:buClr>
              <a:buSzPts val="2000"/>
              <a:buNone/>
            </a:pPr>
            <a:r>
              <a:t/>
            </a:r>
            <a:endParaRPr sz="2000"/>
          </a:p>
        </p:txBody>
      </p:sp>
      <p:pic>
        <p:nvPicPr>
          <p:cNvPr id="320" name="Google Shape;320;p17"/>
          <p:cNvPicPr preferRelativeResize="0"/>
          <p:nvPr/>
        </p:nvPicPr>
        <p:blipFill rotWithShape="1">
          <a:blip r:embed="rId3">
            <a:alphaModFix/>
          </a:blip>
          <a:srcRect b="0" l="9413" r="3758" t="0"/>
          <a:stretch/>
        </p:blipFill>
        <p:spPr>
          <a:xfrm>
            <a:off x="6760582" y="1511560"/>
            <a:ext cx="5118780" cy="4078892"/>
          </a:xfrm>
          <a:custGeom>
            <a:rect b="b" l="l" r="r" t="t"/>
            <a:pathLst>
              <a:path extrusionOk="0" h="3576825" w="4488714">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ln>
            <a:noFill/>
          </a:ln>
        </p:spPr>
      </p:pic>
      <p:sp>
        <p:nvSpPr>
          <p:cNvPr id="321" name="Google Shape;32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18"/>
          <p:cNvSpPr/>
          <p:nvPr/>
        </p:nvSpPr>
        <p:spPr>
          <a:xfrm>
            <a:off x="1523" y="-1"/>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8"/>
          <p:cNvSpPr/>
          <p:nvPr/>
        </p:nvSpPr>
        <p:spPr>
          <a:xfrm>
            <a:off x="1524" y="0"/>
            <a:ext cx="12188952" cy="6858000"/>
          </a:xfrm>
          <a:prstGeom prst="rect">
            <a:avLst/>
          </a:prstGeom>
          <a:solidFill>
            <a:schemeClr val="lt2">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8"/>
          <p:cNvSpPr/>
          <p:nvPr/>
        </p:nvSpPr>
        <p:spPr>
          <a:xfrm>
            <a:off x="1478324" y="699899"/>
            <a:ext cx="10713676" cy="543331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18"/>
          <p:cNvSpPr/>
          <p:nvPr/>
        </p:nvSpPr>
        <p:spPr>
          <a:xfrm rot="10800000">
            <a:off x="11365987" y="706069"/>
            <a:ext cx="826011" cy="6193626"/>
          </a:xfrm>
          <a:prstGeom prst="rect">
            <a:avLst/>
          </a:prstGeom>
          <a:solidFill>
            <a:schemeClr val="accent1">
              <a:alpha val="24705"/>
            </a:schemeClr>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1"/>
              </a:buClr>
              <a:buSzPts val="3000"/>
              <a:buFont typeface="Calibri"/>
              <a:buNone/>
            </a:pPr>
            <a:r>
              <a:t/>
            </a:r>
            <a:endParaRPr b="0" i="0" sz="3000" u="none" cap="none" strike="noStrike">
              <a:solidFill>
                <a:srgbClr val="000000"/>
              </a:solidFill>
              <a:latin typeface="Helvetica Neue"/>
              <a:ea typeface="Helvetica Neue"/>
              <a:cs typeface="Helvetica Neue"/>
              <a:sym typeface="Helvetica Neue"/>
            </a:endParaRPr>
          </a:p>
        </p:txBody>
      </p:sp>
      <p:cxnSp>
        <p:nvCxnSpPr>
          <p:cNvPr id="331" name="Google Shape;331;p18"/>
          <p:cNvCxnSpPr/>
          <p:nvPr/>
        </p:nvCxnSpPr>
        <p:spPr>
          <a:xfrm rot="10800000">
            <a:off x="11365990" y="5610"/>
            <a:ext cx="0" cy="6858000"/>
          </a:xfrm>
          <a:prstGeom prst="straightConnector1">
            <a:avLst/>
          </a:prstGeom>
          <a:noFill/>
          <a:ln cap="rnd" cmpd="sng" w="9525">
            <a:solidFill>
              <a:schemeClr val="accent1"/>
            </a:solidFill>
            <a:prstDash val="dash"/>
            <a:miter lim="800000"/>
            <a:headEnd len="sm" w="sm" type="none"/>
            <a:tailEnd len="sm" w="sm" type="none"/>
          </a:ln>
        </p:spPr>
      </p:cxnSp>
      <p:cxnSp>
        <p:nvCxnSpPr>
          <p:cNvPr id="332" name="Google Shape;332;p18"/>
          <p:cNvCxnSpPr/>
          <p:nvPr/>
        </p:nvCxnSpPr>
        <p:spPr>
          <a:xfrm>
            <a:off x="0" y="6118001"/>
            <a:ext cx="12192000" cy="0"/>
          </a:xfrm>
          <a:prstGeom prst="straightConnector1">
            <a:avLst/>
          </a:prstGeom>
          <a:noFill/>
          <a:ln cap="rnd" cmpd="sng" w="9525">
            <a:solidFill>
              <a:schemeClr val="accent1"/>
            </a:solidFill>
            <a:prstDash val="dash"/>
            <a:miter lim="800000"/>
            <a:headEnd len="sm" w="sm" type="none"/>
            <a:tailEnd len="sm" w="sm" type="none"/>
          </a:ln>
        </p:spPr>
      </p:cxnSp>
      <p:pic>
        <p:nvPicPr>
          <p:cNvPr descr="Worksafe Arm print advertisement" id="333" name="Google Shape;333;p18"/>
          <p:cNvPicPr preferRelativeResize="0"/>
          <p:nvPr/>
        </p:nvPicPr>
        <p:blipFill rotWithShape="1">
          <a:blip r:embed="rId3">
            <a:alphaModFix/>
          </a:blip>
          <a:srcRect b="14220" l="0" r="5" t="0"/>
          <a:stretch/>
        </p:blipFill>
        <p:spPr>
          <a:xfrm>
            <a:off x="8356600" y="698500"/>
            <a:ext cx="2032000" cy="2641600"/>
          </a:xfrm>
          <a:prstGeom prst="rect">
            <a:avLst/>
          </a:prstGeom>
          <a:noFill/>
          <a:ln>
            <a:noFill/>
          </a:ln>
        </p:spPr>
      </p:pic>
      <p:pic>
        <p:nvPicPr>
          <p:cNvPr id="334" name="Google Shape;334;p18"/>
          <p:cNvPicPr preferRelativeResize="0"/>
          <p:nvPr/>
        </p:nvPicPr>
        <p:blipFill rotWithShape="1">
          <a:blip r:embed="rId4">
            <a:alphaModFix/>
          </a:blip>
          <a:srcRect b="5940" l="0" r="1" t="0"/>
          <a:stretch/>
        </p:blipFill>
        <p:spPr>
          <a:xfrm>
            <a:off x="8356600" y="3403600"/>
            <a:ext cx="2032000" cy="2717800"/>
          </a:xfrm>
          <a:prstGeom prst="rect">
            <a:avLst/>
          </a:prstGeom>
          <a:noFill/>
          <a:ln>
            <a:noFill/>
          </a:ln>
        </p:spPr>
      </p:pic>
      <p:sp>
        <p:nvSpPr>
          <p:cNvPr id="335" name="Google Shape;335;p18"/>
          <p:cNvSpPr txBox="1"/>
          <p:nvPr>
            <p:ph type="title"/>
          </p:nvPr>
        </p:nvSpPr>
        <p:spPr>
          <a:xfrm>
            <a:off x="130217" y="334467"/>
            <a:ext cx="3872616" cy="680018"/>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GB" sz="3600">
                <a:solidFill>
                  <a:schemeClr val="lt1"/>
                </a:solidFill>
                <a:latin typeface="Calibri"/>
                <a:ea typeface="Calibri"/>
                <a:cs typeface="Calibri"/>
                <a:sym typeface="Calibri"/>
              </a:rPr>
              <a:t>Types of Accidents</a:t>
            </a:r>
            <a:endParaRPr/>
          </a:p>
        </p:txBody>
      </p:sp>
      <p:sp>
        <p:nvSpPr>
          <p:cNvPr id="336" name="Google Shape;336;p18"/>
          <p:cNvSpPr txBox="1"/>
          <p:nvPr>
            <p:ph idx="1" type="body"/>
          </p:nvPr>
        </p:nvSpPr>
        <p:spPr>
          <a:xfrm>
            <a:off x="130217" y="1470930"/>
            <a:ext cx="8065516" cy="447576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accent1"/>
              </a:buClr>
              <a:buSzPts val="2400"/>
              <a:buChar char="•"/>
            </a:pPr>
            <a:r>
              <a:rPr b="1" lang="en-GB" sz="2400">
                <a:solidFill>
                  <a:schemeClr val="accent1"/>
                </a:solidFill>
              </a:rPr>
              <a:t>Minor Accidents</a:t>
            </a:r>
            <a:br>
              <a:rPr lang="en-GB" sz="2400"/>
            </a:br>
            <a:r>
              <a:rPr lang="en-GB" sz="2400"/>
              <a:t>Causing </a:t>
            </a:r>
            <a:r>
              <a:rPr b="1" lang="en-GB" sz="2400" u="sng"/>
              <a:t>minor</a:t>
            </a:r>
            <a:r>
              <a:rPr lang="en-GB" sz="2400" u="sng"/>
              <a:t> </a:t>
            </a:r>
            <a:r>
              <a:rPr lang="en-GB" sz="2400"/>
              <a:t>injury/illness, requiring little or no treatment or property damage.</a:t>
            </a:r>
            <a:br>
              <a:rPr lang="en-GB" sz="2400"/>
            </a:br>
            <a:endParaRPr sz="2400"/>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Serious Accidents</a:t>
            </a:r>
            <a:br>
              <a:rPr b="1" lang="en-GB" sz="2400"/>
            </a:br>
            <a:r>
              <a:rPr lang="en-GB" sz="2400"/>
              <a:t>Causing ‘lost time’ cases, visits to the medical centre, accidents where </a:t>
            </a:r>
            <a:r>
              <a:rPr b="1" lang="en-GB" sz="2400"/>
              <a:t>victims</a:t>
            </a:r>
            <a:r>
              <a:rPr lang="en-GB" sz="2400"/>
              <a:t> are hospitalised, an accident involving a fatality, or damage to equipment and/or property. </a:t>
            </a:r>
            <a:br>
              <a:rPr lang="en-GB" sz="2400"/>
            </a:br>
            <a:endParaRPr sz="2400"/>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Near Miss/Incidents</a:t>
            </a:r>
            <a:br>
              <a:rPr b="1" lang="en-GB" sz="2400"/>
            </a:br>
            <a:r>
              <a:rPr lang="en-GB" sz="2400"/>
              <a:t>Unplanned event that interrupts the completion of an activity which directly involves the workers but does </a:t>
            </a:r>
            <a:r>
              <a:rPr b="1" lang="en-GB" sz="2400" u="sng"/>
              <a:t>not</a:t>
            </a:r>
            <a:r>
              <a:rPr lang="en-GB" sz="2400"/>
              <a:t> result in personal injury, illness or in property damage.</a:t>
            </a:r>
            <a:endParaRPr/>
          </a:p>
          <a:p>
            <a:pPr indent="-133350" lvl="0" marL="228600" rtl="0" algn="l">
              <a:lnSpc>
                <a:spcPct val="90000"/>
              </a:lnSpc>
              <a:spcBef>
                <a:spcPts val="1000"/>
              </a:spcBef>
              <a:spcAft>
                <a:spcPts val="0"/>
              </a:spcAft>
              <a:buClr>
                <a:schemeClr val="dk1"/>
              </a:buClr>
              <a:buSzPts val="1500"/>
              <a:buNone/>
            </a:pPr>
            <a:r>
              <a:t/>
            </a:r>
            <a:endParaRPr sz="1500"/>
          </a:p>
        </p:txBody>
      </p:sp>
      <p:sp>
        <p:nvSpPr>
          <p:cNvPr id="337" name="Google Shape;337;p18"/>
          <p:cNvSpPr txBox="1"/>
          <p:nvPr>
            <p:ph idx="12" type="sldNum"/>
          </p:nvPr>
        </p:nvSpPr>
        <p:spPr>
          <a:xfrm>
            <a:off x="11364091" y="0"/>
            <a:ext cx="826383" cy="68001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GB"/>
              <a:t>‹#›</a:t>
            </a:fld>
            <a:endParaRPr/>
          </a:p>
        </p:txBody>
      </p:sp>
      <p:pic>
        <p:nvPicPr>
          <p:cNvPr descr="Classroom" id="338" name="Google Shape;338;p18"/>
          <p:cNvPicPr preferRelativeResize="0"/>
          <p:nvPr/>
        </p:nvPicPr>
        <p:blipFill rotWithShape="1">
          <a:blip r:embed="rId5">
            <a:alphaModFix/>
          </a:blip>
          <a:srcRect b="0" l="0" r="0" t="0"/>
          <a:stretch/>
        </p:blipFill>
        <p:spPr>
          <a:xfrm>
            <a:off x="10835287" y="6304519"/>
            <a:ext cx="457251" cy="457251"/>
          </a:xfrm>
          <a:prstGeom prst="rect">
            <a:avLst/>
          </a:prstGeom>
          <a:noFill/>
          <a:ln>
            <a:noFill/>
          </a:ln>
        </p:spPr>
      </p:pic>
      <p:pic>
        <p:nvPicPr>
          <p:cNvPr descr="Information" id="339" name="Google Shape;339;p18"/>
          <p:cNvPicPr preferRelativeResize="0"/>
          <p:nvPr/>
        </p:nvPicPr>
        <p:blipFill rotWithShape="1">
          <a:blip r:embed="rId6">
            <a:alphaModFix/>
          </a:blip>
          <a:srcRect b="0" l="0" r="0" t="0"/>
          <a:stretch/>
        </p:blipFill>
        <p:spPr>
          <a:xfrm>
            <a:off x="11474066" y="6287427"/>
            <a:ext cx="440371" cy="4403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9"/>
          <p:cNvSpPr txBox="1"/>
          <p:nvPr>
            <p:ph type="title"/>
          </p:nvPr>
        </p:nvSpPr>
        <p:spPr>
          <a:xfrm>
            <a:off x="239486" y="268334"/>
            <a:ext cx="4027714" cy="2542599"/>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GB" sz="3600">
                <a:solidFill>
                  <a:schemeClr val="lt1"/>
                </a:solidFill>
              </a:rPr>
              <a:t>Causes and Contributing Factors of Accidents </a:t>
            </a:r>
            <a:r>
              <a:rPr b="1" lang="en-GB" sz="2000">
                <a:solidFill>
                  <a:schemeClr val="lt1"/>
                </a:solidFill>
              </a:rPr>
              <a:t>(1)</a:t>
            </a:r>
            <a:endParaRPr/>
          </a:p>
        </p:txBody>
      </p:sp>
      <p:sp>
        <p:nvSpPr>
          <p:cNvPr id="346" name="Google Shape;346;p19"/>
          <p:cNvSpPr txBox="1"/>
          <p:nvPr>
            <p:ph idx="1" type="body"/>
          </p:nvPr>
        </p:nvSpPr>
        <p:spPr>
          <a:xfrm>
            <a:off x="360784" y="3627903"/>
            <a:ext cx="3785117" cy="43425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400"/>
              <a:buChar char="•"/>
            </a:pPr>
            <a:r>
              <a:rPr b="1" lang="en-GB" sz="2400">
                <a:solidFill>
                  <a:schemeClr val="accent1"/>
                </a:solidFill>
              </a:rPr>
              <a:t>Accident Causation Model </a:t>
            </a:r>
            <a:endParaRPr/>
          </a:p>
          <a:p>
            <a:pPr indent="0" lvl="0" marL="0" rtl="0" algn="l">
              <a:lnSpc>
                <a:spcPct val="90000"/>
              </a:lnSpc>
              <a:spcBef>
                <a:spcPts val="1000"/>
              </a:spcBef>
              <a:spcAft>
                <a:spcPts val="0"/>
              </a:spcAft>
              <a:buClr>
                <a:schemeClr val="dk1"/>
              </a:buClr>
              <a:buSzPts val="2400"/>
              <a:buNone/>
            </a:pPr>
            <a:r>
              <a:t/>
            </a:r>
            <a:endParaRPr sz="2400"/>
          </a:p>
        </p:txBody>
      </p:sp>
      <p:sp>
        <p:nvSpPr>
          <p:cNvPr id="347" name="Google Shape;34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348" name="Google Shape;348;p19"/>
          <p:cNvPicPr preferRelativeResize="0"/>
          <p:nvPr/>
        </p:nvPicPr>
        <p:blipFill rotWithShape="1">
          <a:blip r:embed="rId3">
            <a:alphaModFix/>
          </a:blip>
          <a:srcRect b="0" l="0" r="0" t="0"/>
          <a:stretch/>
        </p:blipFill>
        <p:spPr>
          <a:xfrm>
            <a:off x="5113867" y="395007"/>
            <a:ext cx="5881385" cy="5958517"/>
          </a:xfrm>
          <a:prstGeom prst="rect">
            <a:avLst/>
          </a:prstGeom>
          <a:noFill/>
          <a:ln>
            <a:noFill/>
          </a:ln>
        </p:spPr>
      </p:pic>
      <p:pic>
        <p:nvPicPr>
          <p:cNvPr descr="Classroom" id="349" name="Google Shape;349;p19"/>
          <p:cNvPicPr preferRelativeResize="0"/>
          <p:nvPr/>
        </p:nvPicPr>
        <p:blipFill rotWithShape="1">
          <a:blip r:embed="rId4">
            <a:alphaModFix/>
          </a:blip>
          <a:srcRect b="0" l="0" r="0" t="0"/>
          <a:stretch/>
        </p:blipFill>
        <p:spPr>
          <a:xfrm>
            <a:off x="11094934" y="6304519"/>
            <a:ext cx="457251" cy="457251"/>
          </a:xfrm>
          <a:prstGeom prst="rect">
            <a:avLst/>
          </a:prstGeom>
          <a:noFill/>
          <a:ln>
            <a:noFill/>
          </a:ln>
        </p:spPr>
      </p:pic>
      <p:pic>
        <p:nvPicPr>
          <p:cNvPr descr="Information" id="350" name="Google Shape;350;p19"/>
          <p:cNvPicPr preferRelativeResize="0"/>
          <p:nvPr/>
        </p:nvPicPr>
        <p:blipFill rotWithShape="1">
          <a:blip r:embed="rId5">
            <a:alphaModFix/>
          </a:blip>
          <a:srcRect b="0" l="0" r="0" t="0"/>
          <a:stretch/>
        </p:blipFill>
        <p:spPr>
          <a:xfrm>
            <a:off x="11519222" y="6287427"/>
            <a:ext cx="440371" cy="4403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2"/>
          <p:cNvSpPr txBox="1"/>
          <p:nvPr>
            <p:ph type="title"/>
          </p:nvPr>
        </p:nvSpPr>
        <p:spPr>
          <a:xfrm>
            <a:off x="6501809" y="365125"/>
            <a:ext cx="4851990" cy="20680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b="1" lang="en-GB" sz="5400">
                <a:solidFill>
                  <a:schemeClr val="dk1"/>
                </a:solidFill>
                <a:latin typeface="Calibri"/>
                <a:ea typeface="Calibri"/>
                <a:cs typeface="Calibri"/>
                <a:sym typeface="Calibri"/>
              </a:rPr>
              <a:t>Module 3 - Overview</a:t>
            </a:r>
            <a:endParaRPr/>
          </a:p>
        </p:txBody>
      </p:sp>
      <p:pic>
        <p:nvPicPr>
          <p:cNvPr descr="Employment Injury Protection Scheme for Workers in the Textile and Leather  Industries (EIPS)" id="100" name="Google Shape;100;p2"/>
          <p:cNvPicPr preferRelativeResize="0"/>
          <p:nvPr/>
        </p:nvPicPr>
        <p:blipFill rotWithShape="1">
          <a:blip r:embed="rId3">
            <a:alphaModFix/>
          </a:blip>
          <a:srcRect b="-1" l="19009" r="5094" t="0"/>
          <a:stretch/>
        </p:blipFill>
        <p:spPr>
          <a:xfrm>
            <a:off x="2" y="2"/>
            <a:ext cx="2873113" cy="2520153"/>
          </a:xfrm>
          <a:custGeom>
            <a:rect b="b" l="l" r="r" t="t"/>
            <a:pathLst>
              <a:path extrusionOk="0" h="2520153" w="2873113">
                <a:moveTo>
                  <a:pt x="0" y="0"/>
                </a:moveTo>
                <a:lnTo>
                  <a:pt x="2863050" y="0"/>
                </a:lnTo>
                <a:lnTo>
                  <a:pt x="2860357" y="23417"/>
                </a:lnTo>
                <a:cubicBezTo>
                  <a:pt x="2854714" y="58297"/>
                  <a:pt x="2848787" y="93209"/>
                  <a:pt x="2846577" y="128562"/>
                </a:cubicBezTo>
                <a:cubicBezTo>
                  <a:pt x="2835325" y="313204"/>
                  <a:pt x="2844701" y="497594"/>
                  <a:pt x="2857292" y="681606"/>
                </a:cubicBezTo>
                <a:cubicBezTo>
                  <a:pt x="2874974" y="930009"/>
                  <a:pt x="2873501" y="1179283"/>
                  <a:pt x="2852872" y="1427485"/>
                </a:cubicBezTo>
                <a:cubicBezTo>
                  <a:pt x="2831655" y="1647555"/>
                  <a:pt x="2835660" y="1869138"/>
                  <a:pt x="2864794" y="2088415"/>
                </a:cubicBezTo>
                <a:cubicBezTo>
                  <a:pt x="2882609" y="2212685"/>
                  <a:pt x="2866535" y="2338091"/>
                  <a:pt x="2864794" y="2462992"/>
                </a:cubicBezTo>
                <a:lnTo>
                  <a:pt x="2863832" y="2503401"/>
                </a:lnTo>
                <a:lnTo>
                  <a:pt x="2759379" y="2506812"/>
                </a:lnTo>
                <a:cubicBezTo>
                  <a:pt x="2718815" y="2505399"/>
                  <a:pt x="2678327" y="2501250"/>
                  <a:pt x="2638141" y="2494371"/>
                </a:cubicBezTo>
                <a:cubicBezTo>
                  <a:pt x="2542898" y="2477013"/>
                  <a:pt x="2447655" y="2484775"/>
                  <a:pt x="2352412" y="2491125"/>
                </a:cubicBezTo>
                <a:cubicBezTo>
                  <a:pt x="2090938" y="2508483"/>
                  <a:pt x="1829464" y="2529652"/>
                  <a:pt x="1567101" y="2515539"/>
                </a:cubicBezTo>
                <a:cubicBezTo>
                  <a:pt x="1511098" y="2512576"/>
                  <a:pt x="1456492" y="2499593"/>
                  <a:pt x="1400871" y="2494229"/>
                </a:cubicBezTo>
                <a:cubicBezTo>
                  <a:pt x="1239211" y="2478564"/>
                  <a:pt x="1078187" y="2496912"/>
                  <a:pt x="916909" y="2504391"/>
                </a:cubicBezTo>
                <a:cubicBezTo>
                  <a:pt x="738423" y="2515144"/>
                  <a:pt x="559493" y="2512971"/>
                  <a:pt x="381262" y="2497899"/>
                </a:cubicBezTo>
                <a:cubicBezTo>
                  <a:pt x="284495" y="2488444"/>
                  <a:pt x="187601" y="2485233"/>
                  <a:pt x="90675" y="2486397"/>
                </a:cubicBezTo>
                <a:lnTo>
                  <a:pt x="0" y="2490996"/>
                </a:lnTo>
                <a:close/>
              </a:path>
            </a:pathLst>
          </a:custGeom>
          <a:noFill/>
          <a:ln>
            <a:noFill/>
          </a:ln>
        </p:spPr>
      </p:pic>
      <p:pic>
        <p:nvPicPr>
          <p:cNvPr descr="Workplace deaths double in 2016 | Dhaka Tribune" id="101" name="Google Shape;101;p2"/>
          <p:cNvPicPr preferRelativeResize="0"/>
          <p:nvPr/>
        </p:nvPicPr>
        <p:blipFill rotWithShape="1">
          <a:blip r:embed="rId4">
            <a:alphaModFix/>
          </a:blip>
          <a:srcRect b="2" l="17519" r="10396" t="0"/>
          <a:stretch/>
        </p:blipFill>
        <p:spPr>
          <a:xfrm>
            <a:off x="3060436" y="10"/>
            <a:ext cx="2843573" cy="2524624"/>
          </a:xfrm>
          <a:custGeom>
            <a:rect b="b" l="l" r="r" t="t"/>
            <a:pathLst>
              <a:path extrusionOk="0" h="2524634" w="2843573">
                <a:moveTo>
                  <a:pt x="26682" y="0"/>
                </a:moveTo>
                <a:lnTo>
                  <a:pt x="2822452" y="0"/>
                </a:lnTo>
                <a:lnTo>
                  <a:pt x="2820993" y="10824"/>
                </a:lnTo>
                <a:cubicBezTo>
                  <a:pt x="2808235" y="122326"/>
                  <a:pt x="2818697" y="233190"/>
                  <a:pt x="2829285" y="343799"/>
                </a:cubicBezTo>
                <a:cubicBezTo>
                  <a:pt x="2840997" y="479092"/>
                  <a:pt x="2837348" y="615270"/>
                  <a:pt x="2818441" y="749749"/>
                </a:cubicBezTo>
                <a:cubicBezTo>
                  <a:pt x="2807788" y="840800"/>
                  <a:pt x="2808044" y="932796"/>
                  <a:pt x="2819207" y="1023783"/>
                </a:cubicBezTo>
                <a:cubicBezTo>
                  <a:pt x="2837578" y="1193205"/>
                  <a:pt x="2863349" y="1363775"/>
                  <a:pt x="2819207" y="1534090"/>
                </a:cubicBezTo>
                <a:cubicBezTo>
                  <a:pt x="2800453" y="1606554"/>
                  <a:pt x="2806449" y="1682589"/>
                  <a:pt x="2816911" y="1756456"/>
                </a:cubicBezTo>
                <a:cubicBezTo>
                  <a:pt x="2833853" y="1883025"/>
                  <a:pt x="2834796" y="2011227"/>
                  <a:pt x="2819717" y="2138038"/>
                </a:cubicBezTo>
                <a:cubicBezTo>
                  <a:pt x="2811335" y="2205118"/>
                  <a:pt x="2811679" y="2273002"/>
                  <a:pt x="2820738" y="2339992"/>
                </a:cubicBezTo>
                <a:cubicBezTo>
                  <a:pt x="2827117" y="2381582"/>
                  <a:pt x="2826415" y="2423364"/>
                  <a:pt x="2825315" y="2465177"/>
                </a:cubicBezTo>
                <a:lnTo>
                  <a:pt x="2825058" y="2479654"/>
                </a:lnTo>
                <a:lnTo>
                  <a:pt x="2679762" y="2483128"/>
                </a:lnTo>
                <a:cubicBezTo>
                  <a:pt x="2618897" y="2485860"/>
                  <a:pt x="2558084" y="2490067"/>
                  <a:pt x="2497351" y="2496347"/>
                </a:cubicBezTo>
                <a:cubicBezTo>
                  <a:pt x="2332771" y="2513422"/>
                  <a:pt x="2168953" y="2506649"/>
                  <a:pt x="2004501" y="2503544"/>
                </a:cubicBezTo>
                <a:cubicBezTo>
                  <a:pt x="1819728" y="2500017"/>
                  <a:pt x="1634831" y="2501710"/>
                  <a:pt x="1450058" y="2501710"/>
                </a:cubicBezTo>
                <a:cubicBezTo>
                  <a:pt x="1369673" y="2501992"/>
                  <a:pt x="1289796" y="2497193"/>
                  <a:pt x="1209792" y="2489009"/>
                </a:cubicBezTo>
                <a:cubicBezTo>
                  <a:pt x="1093723" y="2477295"/>
                  <a:pt x="978288" y="2491407"/>
                  <a:pt x="863997" y="2510177"/>
                </a:cubicBezTo>
                <a:cubicBezTo>
                  <a:pt x="784361" y="2521298"/>
                  <a:pt x="704102" y="2526010"/>
                  <a:pt x="623857" y="2524289"/>
                </a:cubicBezTo>
                <a:cubicBezTo>
                  <a:pt x="427783" y="2524430"/>
                  <a:pt x="232091" y="2514693"/>
                  <a:pt x="36524" y="2497052"/>
                </a:cubicBezTo>
                <a:lnTo>
                  <a:pt x="13350" y="2496674"/>
                </a:lnTo>
                <a:lnTo>
                  <a:pt x="17533" y="2292198"/>
                </a:lnTo>
                <a:cubicBezTo>
                  <a:pt x="19808" y="2209062"/>
                  <a:pt x="21290" y="2125926"/>
                  <a:pt x="17874" y="2042789"/>
                </a:cubicBezTo>
                <a:cubicBezTo>
                  <a:pt x="8899" y="1823109"/>
                  <a:pt x="-1415" y="1603430"/>
                  <a:pt x="13052" y="1383876"/>
                </a:cubicBezTo>
                <a:cubicBezTo>
                  <a:pt x="22963" y="1233390"/>
                  <a:pt x="35957" y="1082147"/>
                  <a:pt x="31938" y="930905"/>
                </a:cubicBezTo>
                <a:cubicBezTo>
                  <a:pt x="27652" y="775629"/>
                  <a:pt x="13587" y="620983"/>
                  <a:pt x="3274" y="466086"/>
                </a:cubicBezTo>
                <a:cubicBezTo>
                  <a:pt x="-4187" y="352451"/>
                  <a:pt x="1117" y="238378"/>
                  <a:pt x="19079" y="125790"/>
                </a:cubicBezTo>
                <a:cubicBezTo>
                  <a:pt x="25442" y="85647"/>
                  <a:pt x="27250" y="45378"/>
                  <a:pt x="26899" y="5094"/>
                </a:cubicBezTo>
                <a:close/>
              </a:path>
            </a:pathLst>
          </a:custGeom>
          <a:noFill/>
          <a:ln>
            <a:noFill/>
          </a:ln>
        </p:spPr>
      </p:pic>
      <p:sp>
        <p:nvSpPr>
          <p:cNvPr id="102" name="Google Shape;102;p2"/>
          <p:cNvSpPr/>
          <p:nvPr/>
        </p:nvSpPr>
        <p:spPr>
          <a:xfrm>
            <a:off x="6501809" y="2579272"/>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overnment of Bangladesh and ILO discuss responsible business practices in  the RMG industry – Better Work" id="103" name="Google Shape;103;p2"/>
          <p:cNvPicPr preferRelativeResize="0"/>
          <p:nvPr/>
        </p:nvPicPr>
        <p:blipFill rotWithShape="1">
          <a:blip r:embed="rId5">
            <a:alphaModFix/>
          </a:blip>
          <a:srcRect b="1" l="4762" r="0" t="0"/>
          <a:stretch/>
        </p:blipFill>
        <p:spPr>
          <a:xfrm>
            <a:off x="1" y="2716074"/>
            <a:ext cx="5909625" cy="4141924"/>
          </a:xfrm>
          <a:custGeom>
            <a:rect b="b" l="l" r="r" t="t"/>
            <a:pathLst>
              <a:path extrusionOk="0" h="4141924" w="5909625">
                <a:moveTo>
                  <a:pt x="1823444" y="1329"/>
                </a:moveTo>
                <a:cubicBezTo>
                  <a:pt x="1893960" y="3895"/>
                  <a:pt x="1964367" y="10183"/>
                  <a:pt x="2034428" y="20181"/>
                </a:cubicBezTo>
                <a:cubicBezTo>
                  <a:pt x="2139449" y="36834"/>
                  <a:pt x="2245360" y="26532"/>
                  <a:pt x="2350889" y="19476"/>
                </a:cubicBezTo>
                <a:cubicBezTo>
                  <a:pt x="2478642" y="10867"/>
                  <a:pt x="2606268" y="6210"/>
                  <a:pt x="2734275" y="20323"/>
                </a:cubicBezTo>
                <a:cubicBezTo>
                  <a:pt x="2825326" y="30483"/>
                  <a:pt x="2916886" y="21029"/>
                  <a:pt x="3008193" y="15383"/>
                </a:cubicBezTo>
                <a:cubicBezTo>
                  <a:pt x="3103486" y="8045"/>
                  <a:pt x="3199137" y="8045"/>
                  <a:pt x="3294430" y="15383"/>
                </a:cubicBezTo>
                <a:cubicBezTo>
                  <a:pt x="3381546" y="22750"/>
                  <a:pt x="3469080" y="21000"/>
                  <a:pt x="3555904" y="10161"/>
                </a:cubicBezTo>
                <a:cubicBezTo>
                  <a:pt x="3657497" y="-1693"/>
                  <a:pt x="3759089" y="7480"/>
                  <a:pt x="3860682" y="16089"/>
                </a:cubicBezTo>
                <a:cubicBezTo>
                  <a:pt x="4039485" y="31472"/>
                  <a:pt x="4218161" y="24557"/>
                  <a:pt x="4396583" y="13266"/>
                </a:cubicBezTo>
                <a:cubicBezTo>
                  <a:pt x="4519422" y="6041"/>
                  <a:pt x="4642589" y="10007"/>
                  <a:pt x="4764856" y="25121"/>
                </a:cubicBezTo>
                <a:cubicBezTo>
                  <a:pt x="4813493" y="30483"/>
                  <a:pt x="4862258" y="29496"/>
                  <a:pt x="4911023" y="30483"/>
                </a:cubicBezTo>
                <a:cubicBezTo>
                  <a:pt x="4915721" y="30625"/>
                  <a:pt x="4920801" y="29108"/>
                  <a:pt x="4925690" y="28984"/>
                </a:cubicBezTo>
                <a:lnTo>
                  <a:pt x="4927821" y="30065"/>
                </a:lnTo>
                <a:lnTo>
                  <a:pt x="4960258" y="27641"/>
                </a:lnTo>
                <a:lnTo>
                  <a:pt x="4964870" y="27986"/>
                </a:lnTo>
                <a:lnTo>
                  <a:pt x="4964882" y="27978"/>
                </a:lnTo>
                <a:cubicBezTo>
                  <a:pt x="4969755" y="27908"/>
                  <a:pt x="4974899" y="29284"/>
                  <a:pt x="4979471" y="28790"/>
                </a:cubicBezTo>
                <a:cubicBezTo>
                  <a:pt x="5154578" y="12123"/>
                  <a:pt x="5330536" y="9611"/>
                  <a:pt x="5505974" y="21310"/>
                </a:cubicBezTo>
                <a:cubicBezTo>
                  <a:pt x="5586740" y="25614"/>
                  <a:pt x="5667442" y="25544"/>
                  <a:pt x="5748129" y="23092"/>
                </a:cubicBezTo>
                <a:lnTo>
                  <a:pt x="5892006" y="15658"/>
                </a:lnTo>
                <a:lnTo>
                  <a:pt x="5894187" y="91357"/>
                </a:lnTo>
                <a:cubicBezTo>
                  <a:pt x="5891252" y="119679"/>
                  <a:pt x="5887042" y="148001"/>
                  <a:pt x="5881429" y="176068"/>
                </a:cubicBezTo>
                <a:cubicBezTo>
                  <a:pt x="5868671" y="240494"/>
                  <a:pt x="5878112" y="303645"/>
                  <a:pt x="5888063" y="367433"/>
                </a:cubicBezTo>
                <a:cubicBezTo>
                  <a:pt x="5896291" y="414790"/>
                  <a:pt x="5896291" y="463218"/>
                  <a:pt x="5888063" y="510574"/>
                </a:cubicBezTo>
                <a:cubicBezTo>
                  <a:pt x="5868926" y="612636"/>
                  <a:pt x="5879515" y="714697"/>
                  <a:pt x="5889083" y="815610"/>
                </a:cubicBezTo>
                <a:cubicBezTo>
                  <a:pt x="5901841" y="951224"/>
                  <a:pt x="5908220" y="1085690"/>
                  <a:pt x="5876326" y="1220284"/>
                </a:cubicBezTo>
                <a:cubicBezTo>
                  <a:pt x="5856296" y="1304994"/>
                  <a:pt x="5872754" y="1390981"/>
                  <a:pt x="5883342" y="1475437"/>
                </a:cubicBezTo>
                <a:cubicBezTo>
                  <a:pt x="5891354" y="1538243"/>
                  <a:pt x="5892298" y="1601751"/>
                  <a:pt x="5886149" y="1664761"/>
                </a:cubicBezTo>
                <a:cubicBezTo>
                  <a:pt x="5876836" y="1760329"/>
                  <a:pt x="5880140" y="1856713"/>
                  <a:pt x="5895972" y="1951426"/>
                </a:cubicBezTo>
                <a:cubicBezTo>
                  <a:pt x="5905362" y="2004791"/>
                  <a:pt x="5901727" y="2059623"/>
                  <a:pt x="5885384" y="2111279"/>
                </a:cubicBezTo>
                <a:cubicBezTo>
                  <a:pt x="5861527" y="2185401"/>
                  <a:pt x="5875943" y="2261054"/>
                  <a:pt x="5885384" y="2335942"/>
                </a:cubicBezTo>
                <a:cubicBezTo>
                  <a:pt x="5899545" y="2453440"/>
                  <a:pt x="5916513" y="2570683"/>
                  <a:pt x="5906434" y="2689584"/>
                </a:cubicBezTo>
                <a:cubicBezTo>
                  <a:pt x="5904839" y="2722155"/>
                  <a:pt x="5900310" y="2754521"/>
                  <a:pt x="5892910" y="2786288"/>
                </a:cubicBezTo>
                <a:cubicBezTo>
                  <a:pt x="5859473" y="2908978"/>
                  <a:pt x="5857980" y="3038188"/>
                  <a:pt x="5888573" y="3161618"/>
                </a:cubicBezTo>
                <a:cubicBezTo>
                  <a:pt x="5920978" y="3294426"/>
                  <a:pt x="5914089" y="3426468"/>
                  <a:pt x="5880791" y="3558127"/>
                </a:cubicBezTo>
                <a:cubicBezTo>
                  <a:pt x="5844074" y="3697862"/>
                  <a:pt x="5840847" y="3844294"/>
                  <a:pt x="5871350" y="3985509"/>
                </a:cubicBezTo>
                <a:lnTo>
                  <a:pt x="5884107" y="4141924"/>
                </a:lnTo>
                <a:lnTo>
                  <a:pt x="0" y="4141924"/>
                </a:lnTo>
                <a:lnTo>
                  <a:pt x="0" y="18996"/>
                </a:lnTo>
                <a:lnTo>
                  <a:pt x="114789" y="16636"/>
                </a:lnTo>
                <a:cubicBezTo>
                  <a:pt x="229350" y="12949"/>
                  <a:pt x="343737" y="7904"/>
                  <a:pt x="457838" y="9315"/>
                </a:cubicBezTo>
                <a:cubicBezTo>
                  <a:pt x="553081" y="10444"/>
                  <a:pt x="648070" y="31612"/>
                  <a:pt x="743567" y="27661"/>
                </a:cubicBezTo>
                <a:cubicBezTo>
                  <a:pt x="1032979" y="16089"/>
                  <a:pt x="1322518" y="19899"/>
                  <a:pt x="1611803" y="4799"/>
                </a:cubicBezTo>
                <a:cubicBezTo>
                  <a:pt x="1682301" y="-85"/>
                  <a:pt x="1752927" y="-1238"/>
                  <a:pt x="1823444" y="1329"/>
                </a:cubicBezTo>
                <a:close/>
              </a:path>
            </a:pathLst>
          </a:custGeom>
          <a:noFill/>
          <a:ln>
            <a:noFill/>
          </a:ln>
        </p:spPr>
      </p:pic>
      <p:sp>
        <p:nvSpPr>
          <p:cNvPr id="104" name="Google Shape;104;p2"/>
          <p:cNvSpPr txBox="1"/>
          <p:nvPr/>
        </p:nvSpPr>
        <p:spPr>
          <a:xfrm>
            <a:off x="6074223" y="2846851"/>
            <a:ext cx="5822308" cy="2791891"/>
          </a:xfrm>
          <a:prstGeom prst="rect">
            <a:avLst/>
          </a:prstGeom>
          <a:solidFill>
            <a:schemeClr val="dk1"/>
          </a:solidFill>
          <a:ln cap="flat" cmpd="sng" w="38100">
            <a:solidFill>
              <a:schemeClr val="accent2"/>
            </a:solidFill>
            <a:prstDash val="solid"/>
            <a:round/>
            <a:headEnd len="sm" w="sm" type="none"/>
            <a:tailEnd len="sm" w="sm" type="none"/>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accent2"/>
              </a:buClr>
              <a:buSzPts val="3200"/>
              <a:buFont typeface="Arial"/>
              <a:buChar char="•"/>
            </a:pPr>
            <a:r>
              <a:rPr b="0" i="0" lang="en-GB" sz="3200" u="none" cap="none" strike="noStrike">
                <a:solidFill>
                  <a:schemeClr val="lt1"/>
                </a:solidFill>
                <a:latin typeface="Calibri"/>
                <a:ea typeface="Calibri"/>
                <a:cs typeface="Calibri"/>
                <a:sym typeface="Calibri"/>
              </a:rPr>
              <a:t>Policies, Procedures &amp; Practice</a:t>
            </a:r>
            <a:endParaRPr/>
          </a:p>
          <a:p>
            <a:pPr indent="-228600" lvl="0" marL="285750" marR="0" rtl="0" algn="l">
              <a:lnSpc>
                <a:spcPct val="90000"/>
              </a:lnSpc>
              <a:spcBef>
                <a:spcPts val="600"/>
              </a:spcBef>
              <a:spcAft>
                <a:spcPts val="0"/>
              </a:spcAft>
              <a:buClr>
                <a:schemeClr val="accent2"/>
              </a:buClr>
              <a:buSzPts val="3200"/>
              <a:buFont typeface="Arial"/>
              <a:buChar char="•"/>
            </a:pPr>
            <a:r>
              <a:rPr b="0" i="0" lang="en-GB" sz="3200" u="none" cap="none" strike="noStrike">
                <a:solidFill>
                  <a:schemeClr val="lt1"/>
                </a:solidFill>
                <a:latin typeface="Calibri"/>
                <a:ea typeface="Calibri"/>
                <a:cs typeface="Calibri"/>
                <a:sym typeface="Calibri"/>
              </a:rPr>
              <a:t>Roles &amp; Responsibilities </a:t>
            </a:r>
            <a:endParaRPr/>
          </a:p>
          <a:p>
            <a:pPr indent="-228600" lvl="0" marL="285750" marR="0" rtl="0" algn="l">
              <a:lnSpc>
                <a:spcPct val="90000"/>
              </a:lnSpc>
              <a:spcBef>
                <a:spcPts val="600"/>
              </a:spcBef>
              <a:spcAft>
                <a:spcPts val="0"/>
              </a:spcAft>
              <a:buClr>
                <a:schemeClr val="accent2"/>
              </a:buClr>
              <a:buSzPts val="3200"/>
              <a:buFont typeface="Arial"/>
              <a:buChar char="•"/>
            </a:pPr>
            <a:r>
              <a:rPr b="0" i="0" lang="en-GB" sz="3200" u="none" cap="none" strike="noStrike">
                <a:solidFill>
                  <a:schemeClr val="lt1"/>
                </a:solidFill>
                <a:latin typeface="Calibri"/>
                <a:ea typeface="Calibri"/>
                <a:cs typeface="Calibri"/>
                <a:sym typeface="Calibri"/>
              </a:rPr>
              <a:t>Accidents: Prevention, Causation, Investigation &amp; Reporting</a:t>
            </a:r>
            <a:endParaRPr/>
          </a:p>
        </p:txBody>
      </p:sp>
      <p:pic>
        <p:nvPicPr>
          <p:cNvPr descr="Classroom" id="105" name="Google Shape;105;p2"/>
          <p:cNvPicPr preferRelativeResize="0"/>
          <p:nvPr/>
        </p:nvPicPr>
        <p:blipFill rotWithShape="1">
          <a:blip r:embed="rId6">
            <a:alphaModFix/>
          </a:blip>
          <a:srcRect b="0" l="0" r="0" t="0"/>
          <a:stretch/>
        </p:blipFill>
        <p:spPr>
          <a:xfrm>
            <a:off x="11644632" y="6330461"/>
            <a:ext cx="390477" cy="39047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pic>
        <p:nvPicPr>
          <p:cNvPr id="356" name="Google Shape;356;p20"/>
          <p:cNvPicPr preferRelativeResize="0"/>
          <p:nvPr/>
        </p:nvPicPr>
        <p:blipFill rotWithShape="1">
          <a:blip r:embed="rId3">
            <a:alphaModFix/>
          </a:blip>
          <a:srcRect b="-1" l="11483" r="13227" t="0"/>
          <a:stretch/>
        </p:blipFill>
        <p:spPr>
          <a:xfrm>
            <a:off x="5797543" y="10"/>
            <a:ext cx="6394152" cy="6857990"/>
          </a:xfrm>
          <a:prstGeom prst="rect">
            <a:avLst/>
          </a:prstGeom>
          <a:noFill/>
          <a:ln>
            <a:noFill/>
          </a:ln>
        </p:spPr>
      </p:pic>
      <p:pic>
        <p:nvPicPr>
          <p:cNvPr id="357" name="Google Shape;357;p20"/>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358" name="Google Shape;358;p20"/>
          <p:cNvSpPr txBox="1"/>
          <p:nvPr>
            <p:ph type="title"/>
          </p:nvPr>
        </p:nvSpPr>
        <p:spPr>
          <a:xfrm>
            <a:off x="274421" y="335601"/>
            <a:ext cx="6079726" cy="1030355"/>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sz="3700">
                <a:solidFill>
                  <a:schemeClr val="lt1"/>
                </a:solidFill>
              </a:rPr>
              <a:t>Causes and Contributing Factors of Accidents </a:t>
            </a:r>
            <a:r>
              <a:rPr b="1" lang="en-GB" sz="2200">
                <a:solidFill>
                  <a:schemeClr val="lt1"/>
                </a:solidFill>
              </a:rPr>
              <a:t>(2)</a:t>
            </a:r>
            <a:endParaRPr/>
          </a:p>
        </p:txBody>
      </p:sp>
      <p:sp>
        <p:nvSpPr>
          <p:cNvPr id="359" name="Google Shape;359;p20"/>
          <p:cNvSpPr txBox="1"/>
          <p:nvPr>
            <p:ph idx="1" type="body"/>
          </p:nvPr>
        </p:nvSpPr>
        <p:spPr>
          <a:xfrm>
            <a:off x="274421" y="1841506"/>
            <a:ext cx="5522817" cy="46029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en-GB" u="sng">
                <a:solidFill>
                  <a:schemeClr val="accent1"/>
                </a:solidFill>
              </a:rPr>
              <a:t>Task</a:t>
            </a:r>
            <a:endParaRPr>
              <a:solidFill>
                <a:srgbClr val="000000"/>
              </a:solidFill>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Safety work procedures</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Ergonomics </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Condition changes</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Process</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Materials</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Workers</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Appropriate tools/materials</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solidFill>
                  <a:srgbClr val="000000"/>
                </a:solidFill>
              </a:rPr>
              <a:t> Safety devices </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p:txBody>
      </p:sp>
      <p:sp>
        <p:nvSpPr>
          <p:cNvPr id="360" name="Google Shape;360;p20"/>
          <p:cNvSpPr txBox="1"/>
          <p:nvPr>
            <p:ph idx="12" type="sldNum"/>
          </p:nvPr>
        </p:nvSpPr>
        <p:spPr>
          <a:xfrm>
            <a:off x="10825930" y="6223702"/>
            <a:ext cx="570728" cy="31406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sz="1100">
                <a:solidFill>
                  <a:srgbClr val="FFFFFF"/>
                </a:solidFill>
              </a:rPr>
              <a:t>‹#›</a:t>
            </a:fld>
            <a:endParaRPr sz="1100">
              <a:solidFill>
                <a:srgbClr val="FFFFFF"/>
              </a:solidFill>
            </a:endParaRPr>
          </a:p>
        </p:txBody>
      </p:sp>
      <p:pic>
        <p:nvPicPr>
          <p:cNvPr descr="Classroom" id="361" name="Google Shape;361;p20"/>
          <p:cNvPicPr preferRelativeResize="0"/>
          <p:nvPr/>
        </p:nvPicPr>
        <p:blipFill rotWithShape="1">
          <a:blip r:embed="rId5">
            <a:alphaModFix/>
          </a:blip>
          <a:srcRect b="0" l="0" r="0" t="0"/>
          <a:stretch/>
        </p:blipFill>
        <p:spPr>
          <a:xfrm>
            <a:off x="6354147" y="6309143"/>
            <a:ext cx="457251" cy="457251"/>
          </a:xfrm>
          <a:prstGeom prst="rect">
            <a:avLst/>
          </a:prstGeom>
          <a:noFill/>
          <a:ln>
            <a:noFill/>
          </a:ln>
        </p:spPr>
      </p:pic>
      <p:pic>
        <p:nvPicPr>
          <p:cNvPr descr="Information" id="362" name="Google Shape;362;p20"/>
          <p:cNvPicPr preferRelativeResize="0"/>
          <p:nvPr/>
        </p:nvPicPr>
        <p:blipFill rotWithShape="1">
          <a:blip r:embed="rId6">
            <a:alphaModFix/>
          </a:blip>
          <a:srcRect b="0" l="0" r="0" t="0"/>
          <a:stretch/>
        </p:blipFill>
        <p:spPr>
          <a:xfrm>
            <a:off x="6815435" y="6309143"/>
            <a:ext cx="440371" cy="44037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sp>
        <p:nvSpPr>
          <p:cNvPr id="368" name="Google Shape;368;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txBox="1"/>
          <p:nvPr>
            <p:ph type="title"/>
          </p:nvPr>
        </p:nvSpPr>
        <p:spPr>
          <a:xfrm>
            <a:off x="6116569" y="365126"/>
            <a:ext cx="5696267" cy="1081120"/>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en-GB" sz="4100">
                <a:solidFill>
                  <a:schemeClr val="lt1"/>
                </a:solidFill>
                <a:latin typeface="Calibri"/>
                <a:ea typeface="Calibri"/>
                <a:cs typeface="Calibri"/>
                <a:sym typeface="Calibri"/>
              </a:rPr>
              <a:t>Causes and Contributing Factors of Accidents </a:t>
            </a:r>
            <a:r>
              <a:rPr b="1" lang="en-GB" sz="2200">
                <a:solidFill>
                  <a:schemeClr val="lt1"/>
                </a:solidFill>
                <a:latin typeface="Calibri"/>
                <a:ea typeface="Calibri"/>
                <a:cs typeface="Calibri"/>
                <a:sym typeface="Calibri"/>
              </a:rPr>
              <a:t>(3)</a:t>
            </a:r>
            <a:endParaRPr/>
          </a:p>
        </p:txBody>
      </p:sp>
      <p:pic>
        <p:nvPicPr>
          <p:cNvPr descr="Why Does The Fashion Industry Care Less About Garment Workers In Other  Countries?" id="370" name="Google Shape;370;p21"/>
          <p:cNvPicPr preferRelativeResize="0"/>
          <p:nvPr/>
        </p:nvPicPr>
        <p:blipFill rotWithShape="1">
          <a:blip r:embed="rId3">
            <a:alphaModFix/>
          </a:blip>
          <a:srcRect b="-1" l="22608" r="17857"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371" name="Google Shape;371;p21"/>
          <p:cNvSpPr txBox="1"/>
          <p:nvPr>
            <p:ph idx="1" type="body"/>
          </p:nvPr>
        </p:nvSpPr>
        <p:spPr>
          <a:xfrm>
            <a:off x="6116569" y="1735494"/>
            <a:ext cx="5845276" cy="444146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en-GB">
                <a:solidFill>
                  <a:schemeClr val="accent1"/>
                </a:solidFill>
              </a:rPr>
              <a:t>Material</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t> Equipment failure</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t> Machinery design/guarding/maintenance</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t> Hazardous substances (Chemicals, fumes, gases etc.)</a:t>
            </a:r>
            <a:endParaRPr/>
          </a:p>
          <a:p>
            <a:pPr indent="-452438" lvl="0" marL="914400" rtl="0" algn="l">
              <a:lnSpc>
                <a:spcPct val="90000"/>
              </a:lnSpc>
              <a:spcBef>
                <a:spcPts val="1000"/>
              </a:spcBef>
              <a:spcAft>
                <a:spcPts val="0"/>
              </a:spcAft>
              <a:buClr>
                <a:schemeClr val="accent1"/>
              </a:buClr>
              <a:buSzPts val="2800"/>
              <a:buFont typeface="Noto Sans Symbols"/>
              <a:buChar char="❑"/>
            </a:pPr>
            <a:r>
              <a:rPr lang="en-GB"/>
              <a:t> Substandard material (poor  </a:t>
            </a:r>
            <a:br>
              <a:rPr lang="en-GB"/>
            </a:br>
            <a:r>
              <a:rPr lang="en-GB"/>
              <a:t> quality raw materials/products) </a:t>
            </a:r>
            <a:endParaRPr/>
          </a:p>
          <a:p>
            <a:pPr indent="0" lvl="0" marL="0" rtl="0" algn="l">
              <a:lnSpc>
                <a:spcPct val="90000"/>
              </a:lnSpc>
              <a:spcBef>
                <a:spcPts val="1000"/>
              </a:spcBef>
              <a:spcAft>
                <a:spcPts val="0"/>
              </a:spcAft>
              <a:buClr>
                <a:schemeClr val="dk1"/>
              </a:buClr>
              <a:buSzPts val="2000"/>
              <a:buNone/>
            </a:pPr>
            <a:r>
              <a:t/>
            </a:r>
            <a:endParaRPr sz="2000"/>
          </a:p>
        </p:txBody>
      </p:sp>
      <p:sp>
        <p:nvSpPr>
          <p:cNvPr id="372" name="Google Shape;37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pic>
        <p:nvPicPr>
          <p:cNvPr descr="Classroom" id="373" name="Google Shape;373;p21"/>
          <p:cNvPicPr preferRelativeResize="0"/>
          <p:nvPr/>
        </p:nvPicPr>
        <p:blipFill rotWithShape="1">
          <a:blip r:embed="rId4">
            <a:alphaModFix/>
          </a:blip>
          <a:srcRect b="0" l="0" r="0" t="0"/>
          <a:stretch/>
        </p:blipFill>
        <p:spPr>
          <a:xfrm>
            <a:off x="10835287" y="6157762"/>
            <a:ext cx="457251" cy="457251"/>
          </a:xfrm>
          <a:prstGeom prst="rect">
            <a:avLst/>
          </a:prstGeom>
          <a:noFill/>
          <a:ln>
            <a:noFill/>
          </a:ln>
        </p:spPr>
      </p:pic>
      <p:pic>
        <p:nvPicPr>
          <p:cNvPr descr="Information" id="374" name="Google Shape;374;p21"/>
          <p:cNvPicPr preferRelativeResize="0"/>
          <p:nvPr/>
        </p:nvPicPr>
        <p:blipFill rotWithShape="1">
          <a:blip r:embed="rId5">
            <a:alphaModFix/>
          </a:blip>
          <a:srcRect b="0" l="0" r="0" t="0"/>
          <a:stretch/>
        </p:blipFill>
        <p:spPr>
          <a:xfrm>
            <a:off x="11372465" y="6163248"/>
            <a:ext cx="440371" cy="4403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9" name="Shape 379"/>
        <p:cNvGrpSpPr/>
        <p:nvPr/>
      </p:nvGrpSpPr>
      <p:grpSpPr>
        <a:xfrm>
          <a:off x="0" y="0"/>
          <a:ext cx="0" cy="0"/>
          <a:chOff x="0" y="0"/>
          <a:chExt cx="0" cy="0"/>
        </a:xfrm>
      </p:grpSpPr>
      <p:sp>
        <p:nvSpPr>
          <p:cNvPr id="380" name="Google Shape;380;p22"/>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1" name="Google Shape;38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2" name="Google Shape;382;p22"/>
          <p:cNvSpPr txBox="1"/>
          <p:nvPr>
            <p:ph type="title"/>
          </p:nvPr>
        </p:nvSpPr>
        <p:spPr>
          <a:xfrm>
            <a:off x="1179226" y="826680"/>
            <a:ext cx="983354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b="1" lang="en-GB" sz="4000">
                <a:solidFill>
                  <a:srgbClr val="FFFFFF"/>
                </a:solidFill>
              </a:rPr>
              <a:t>Causes and Contributing Factors of Accidents </a:t>
            </a:r>
            <a:r>
              <a:rPr b="1" lang="en-GB" sz="2000">
                <a:solidFill>
                  <a:srgbClr val="FFFFFF"/>
                </a:solidFill>
              </a:rPr>
              <a:t>(4)</a:t>
            </a:r>
            <a:endParaRPr/>
          </a:p>
        </p:txBody>
      </p:sp>
      <p:sp>
        <p:nvSpPr>
          <p:cNvPr id="383" name="Google Shape;383;p22"/>
          <p:cNvSpPr txBox="1"/>
          <p:nvPr>
            <p:ph idx="1" type="body"/>
          </p:nvPr>
        </p:nvSpPr>
        <p:spPr>
          <a:xfrm>
            <a:off x="643467" y="2753936"/>
            <a:ext cx="11040533" cy="3454353"/>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chemeClr val="accent1"/>
              </a:buClr>
              <a:buSzPct val="100000"/>
              <a:buNone/>
            </a:pPr>
            <a:r>
              <a:rPr b="1" lang="en-GB" sz="7000">
                <a:solidFill>
                  <a:schemeClr val="accent1"/>
                </a:solidFill>
              </a:rPr>
              <a:t>Environment</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Internal working environment (Noise, stress, culture etc.)</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Weather conditions</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Housekeeping  (waste, gangways cleanliness)</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Temperature</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Lighting</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Air contaminants (Dust, fumes, poor air quality)</a:t>
            </a:r>
            <a:endParaRPr/>
          </a:p>
          <a:p>
            <a:pPr indent="-452469" lvl="0" marL="914400" rtl="0" algn="l">
              <a:lnSpc>
                <a:spcPct val="90000"/>
              </a:lnSpc>
              <a:spcBef>
                <a:spcPts val="1000"/>
              </a:spcBef>
              <a:spcAft>
                <a:spcPts val="0"/>
              </a:spcAft>
              <a:buClr>
                <a:schemeClr val="accent1"/>
              </a:buClr>
              <a:buSzPct val="100000"/>
              <a:buFont typeface="Noto Sans Symbols"/>
              <a:buChar char="❑"/>
            </a:pPr>
            <a:r>
              <a:rPr lang="en-GB" sz="5900">
                <a:solidFill>
                  <a:srgbClr val="000000"/>
                </a:solidFill>
              </a:rPr>
              <a:t>Personal protective equipment</a:t>
            </a:r>
            <a:endParaRPr/>
          </a:p>
        </p:txBody>
      </p:sp>
      <p:sp>
        <p:nvSpPr>
          <p:cNvPr id="384" name="Google Shape;384;p22"/>
          <p:cNvSpPr txBox="1"/>
          <p:nvPr>
            <p:ph idx="12" type="sldNum"/>
          </p:nvPr>
        </p:nvSpPr>
        <p:spPr>
          <a:xfrm>
            <a:off x="10825930" y="6223702"/>
            <a:ext cx="570728" cy="31406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sz="1000">
                <a:solidFill>
                  <a:srgbClr val="898989"/>
                </a:solidFill>
              </a:rPr>
              <a:t>‹#›</a:t>
            </a:fld>
            <a:endParaRPr sz="1000">
              <a:solidFill>
                <a:srgbClr val="898989"/>
              </a:solidFill>
            </a:endParaRPr>
          </a:p>
        </p:txBody>
      </p:sp>
      <p:pic>
        <p:nvPicPr>
          <p:cNvPr descr="Classroom" id="385" name="Google Shape;385;p22"/>
          <p:cNvPicPr preferRelativeResize="0"/>
          <p:nvPr/>
        </p:nvPicPr>
        <p:blipFill rotWithShape="1">
          <a:blip r:embed="rId4">
            <a:alphaModFix/>
          </a:blip>
          <a:srcRect b="0" l="0" r="0" t="0"/>
          <a:stretch/>
        </p:blipFill>
        <p:spPr>
          <a:xfrm>
            <a:off x="10835287" y="6304519"/>
            <a:ext cx="457251" cy="457251"/>
          </a:xfrm>
          <a:prstGeom prst="rect">
            <a:avLst/>
          </a:prstGeom>
          <a:noFill/>
          <a:ln>
            <a:noFill/>
          </a:ln>
        </p:spPr>
      </p:pic>
      <p:pic>
        <p:nvPicPr>
          <p:cNvPr descr="Information" id="386" name="Google Shape;386;p22"/>
          <p:cNvPicPr preferRelativeResize="0"/>
          <p:nvPr/>
        </p:nvPicPr>
        <p:blipFill rotWithShape="1">
          <a:blip r:embed="rId5">
            <a:alphaModFix/>
          </a:blip>
          <a:srcRect b="0" l="0" r="0" t="0"/>
          <a:stretch/>
        </p:blipFill>
        <p:spPr>
          <a:xfrm>
            <a:off x="11474066" y="6287427"/>
            <a:ext cx="440371" cy="44037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23"/>
          <p:cNvSpPr/>
          <p:nvPr/>
        </p:nvSpPr>
        <p:spPr>
          <a:xfrm>
            <a:off x="0" y="0"/>
            <a:ext cx="12192000" cy="2827419"/>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3" name="Google Shape;393;p23"/>
          <p:cNvPicPr preferRelativeResize="0"/>
          <p:nvPr/>
        </p:nvPicPr>
        <p:blipFill rotWithShape="1">
          <a:blip r:embed="rId3">
            <a:alphaModFix/>
          </a:blip>
          <a:srcRect b="33968" l="0" r="0" t="45715"/>
          <a:stretch/>
        </p:blipFill>
        <p:spPr>
          <a:xfrm>
            <a:off x="0" y="1217573"/>
            <a:ext cx="12192000" cy="1393277"/>
          </a:xfrm>
          <a:custGeom>
            <a:rect b="b" l="l" r="r" t="t"/>
            <a:pathLst>
              <a:path extrusionOk="0" h="3049325" w="12192000">
                <a:moveTo>
                  <a:pt x="0" y="0"/>
                </a:moveTo>
                <a:lnTo>
                  <a:pt x="12192000" y="0"/>
                </a:lnTo>
                <a:lnTo>
                  <a:pt x="12192000" y="3049325"/>
                </a:lnTo>
                <a:lnTo>
                  <a:pt x="0" y="3049325"/>
                </a:lnTo>
                <a:close/>
              </a:path>
            </a:pathLst>
          </a:custGeom>
          <a:noFill/>
          <a:ln>
            <a:noFill/>
          </a:ln>
        </p:spPr>
      </p:pic>
      <p:sp>
        <p:nvSpPr>
          <p:cNvPr id="394" name="Google Shape;394;p23"/>
          <p:cNvSpPr txBox="1"/>
          <p:nvPr>
            <p:ph type="title"/>
          </p:nvPr>
        </p:nvSpPr>
        <p:spPr>
          <a:xfrm>
            <a:off x="804672" y="457200"/>
            <a:ext cx="10579398" cy="129941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3600"/>
              <a:buFont typeface="Calibri"/>
              <a:buNone/>
            </a:pPr>
            <a:r>
              <a:rPr b="1" lang="en-GB" sz="3600">
                <a:solidFill>
                  <a:srgbClr val="FFFFFF"/>
                </a:solidFill>
                <a:latin typeface="Calibri"/>
                <a:ea typeface="Calibri"/>
                <a:cs typeface="Calibri"/>
                <a:sym typeface="Calibri"/>
              </a:rPr>
              <a:t>Causes and Contributing Factors of Accidents </a:t>
            </a:r>
            <a:r>
              <a:rPr b="1" lang="en-GB" sz="2000">
                <a:solidFill>
                  <a:srgbClr val="FFFFFF"/>
                </a:solidFill>
                <a:latin typeface="Calibri"/>
                <a:ea typeface="Calibri"/>
                <a:cs typeface="Calibri"/>
                <a:sym typeface="Calibri"/>
              </a:rPr>
              <a:t>(5)</a:t>
            </a:r>
            <a:endParaRPr/>
          </a:p>
        </p:txBody>
      </p:sp>
      <p:sp>
        <p:nvSpPr>
          <p:cNvPr id="395" name="Google Shape;395;p23"/>
          <p:cNvSpPr/>
          <p:nvPr/>
        </p:nvSpPr>
        <p:spPr>
          <a:xfrm flipH="1" rot="10800000">
            <a:off x="0" y="2466471"/>
            <a:ext cx="12188952" cy="439152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Working for a Higher Skilled Garments Sector in Bangladesh: Using Corporate  Social Responsibility to Bridge the Gap Between Training and Employment |  Textiles Update" id="396" name="Google Shape;396;p23"/>
          <p:cNvPicPr preferRelativeResize="0"/>
          <p:nvPr/>
        </p:nvPicPr>
        <p:blipFill rotWithShape="1">
          <a:blip r:embed="rId4">
            <a:alphaModFix/>
          </a:blip>
          <a:srcRect b="20419" l="0" r="3" t="0"/>
          <a:stretch/>
        </p:blipFill>
        <p:spPr>
          <a:xfrm>
            <a:off x="523652" y="2691667"/>
            <a:ext cx="5467005" cy="3363378"/>
          </a:xfrm>
          <a:prstGeom prst="rect">
            <a:avLst/>
          </a:prstGeom>
          <a:noFill/>
          <a:ln cap="flat" cmpd="sng" w="38100">
            <a:solidFill>
              <a:schemeClr val="accent1"/>
            </a:solidFill>
            <a:prstDash val="solid"/>
            <a:round/>
            <a:headEnd len="sm" w="sm" type="none"/>
            <a:tailEnd len="sm" w="sm" type="none"/>
          </a:ln>
        </p:spPr>
      </p:pic>
      <p:sp>
        <p:nvSpPr>
          <p:cNvPr id="397" name="Google Shape;397;p23"/>
          <p:cNvSpPr txBox="1"/>
          <p:nvPr>
            <p:ph idx="1" type="body"/>
          </p:nvPr>
        </p:nvSpPr>
        <p:spPr>
          <a:xfrm>
            <a:off x="6564035" y="2691667"/>
            <a:ext cx="5029200" cy="3363378"/>
          </a:xfrm>
          <a:prstGeom prst="rect">
            <a:avLst/>
          </a:prstGeom>
          <a:solidFill>
            <a:srgbClr val="DDEAF6"/>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0000"/>
              </a:buClr>
              <a:buSzPct val="100000"/>
              <a:buNone/>
            </a:pPr>
            <a:br>
              <a:rPr b="1" lang="en-GB">
                <a:solidFill>
                  <a:srgbClr val="000000"/>
                </a:solidFill>
              </a:rPr>
            </a:br>
            <a:r>
              <a:rPr b="1" lang="en-GB" sz="3000">
                <a:solidFill>
                  <a:schemeClr val="accent1"/>
                </a:solidFill>
              </a:rPr>
              <a:t>Human Factor</a:t>
            </a:r>
            <a:endParaRPr/>
          </a:p>
          <a:p>
            <a:pPr indent="-452438" lvl="0" marL="914400" rtl="0" algn="l">
              <a:lnSpc>
                <a:spcPct val="90000"/>
              </a:lnSpc>
              <a:spcBef>
                <a:spcPts val="1000"/>
              </a:spcBef>
              <a:spcAft>
                <a:spcPts val="0"/>
              </a:spcAft>
              <a:buClr>
                <a:schemeClr val="accent1"/>
              </a:buClr>
              <a:buSzPct val="100000"/>
              <a:buFont typeface="Noto Sans Symbols"/>
              <a:buChar char="❑"/>
            </a:pPr>
            <a:r>
              <a:rPr lang="en-GB" sz="3000"/>
              <a:t>Physical capability</a:t>
            </a:r>
            <a:endParaRPr/>
          </a:p>
          <a:p>
            <a:pPr indent="-452438" lvl="0" marL="914400" rtl="0" algn="l">
              <a:lnSpc>
                <a:spcPct val="90000"/>
              </a:lnSpc>
              <a:spcBef>
                <a:spcPts val="1000"/>
              </a:spcBef>
              <a:spcAft>
                <a:spcPts val="0"/>
              </a:spcAft>
              <a:buClr>
                <a:schemeClr val="accent1"/>
              </a:buClr>
              <a:buSzPct val="100000"/>
              <a:buFont typeface="Noto Sans Symbols"/>
              <a:buChar char="❑"/>
            </a:pPr>
            <a:r>
              <a:rPr lang="en-GB" sz="3000"/>
              <a:t>Fatigue</a:t>
            </a:r>
            <a:endParaRPr/>
          </a:p>
          <a:p>
            <a:pPr indent="-452438" lvl="0" marL="914400" rtl="0" algn="l">
              <a:lnSpc>
                <a:spcPct val="90000"/>
              </a:lnSpc>
              <a:spcBef>
                <a:spcPts val="1000"/>
              </a:spcBef>
              <a:spcAft>
                <a:spcPts val="0"/>
              </a:spcAft>
              <a:buClr>
                <a:schemeClr val="accent1"/>
              </a:buClr>
              <a:buSzPct val="100000"/>
              <a:buFont typeface="Noto Sans Symbols"/>
              <a:buChar char="❑"/>
            </a:pPr>
            <a:r>
              <a:rPr lang="en-GB" sz="3000"/>
              <a:t>Level of experience</a:t>
            </a:r>
            <a:endParaRPr/>
          </a:p>
          <a:p>
            <a:pPr indent="-452438" lvl="0" marL="914400" rtl="0" algn="l">
              <a:lnSpc>
                <a:spcPct val="90000"/>
              </a:lnSpc>
              <a:spcBef>
                <a:spcPts val="1000"/>
              </a:spcBef>
              <a:spcAft>
                <a:spcPts val="0"/>
              </a:spcAft>
              <a:buClr>
                <a:schemeClr val="accent1"/>
              </a:buClr>
              <a:buSzPct val="100000"/>
              <a:buFont typeface="Noto Sans Symbols"/>
              <a:buChar char="❑"/>
            </a:pPr>
            <a:r>
              <a:rPr lang="en-GB" sz="3000"/>
              <a:t>Level of training</a:t>
            </a:r>
            <a:endParaRPr/>
          </a:p>
          <a:p>
            <a:pPr indent="-452438" lvl="0" marL="914400" rtl="0" algn="l">
              <a:lnSpc>
                <a:spcPct val="90000"/>
              </a:lnSpc>
              <a:spcBef>
                <a:spcPts val="1000"/>
              </a:spcBef>
              <a:spcAft>
                <a:spcPts val="0"/>
              </a:spcAft>
              <a:buClr>
                <a:schemeClr val="accent1"/>
              </a:buClr>
              <a:buSzPct val="100000"/>
              <a:buFont typeface="Noto Sans Symbols"/>
              <a:buChar char="❑"/>
            </a:pPr>
            <a:r>
              <a:rPr lang="en-GB" sz="3000"/>
              <a:t>Health</a:t>
            </a:r>
            <a:endParaRPr/>
          </a:p>
          <a:p>
            <a:pPr indent="-452438" lvl="0" marL="914400" rtl="0" algn="l">
              <a:lnSpc>
                <a:spcPct val="90000"/>
              </a:lnSpc>
              <a:spcBef>
                <a:spcPts val="1000"/>
              </a:spcBef>
              <a:spcAft>
                <a:spcPts val="0"/>
              </a:spcAft>
              <a:buClr>
                <a:schemeClr val="accent1"/>
              </a:buClr>
              <a:buSzPct val="100000"/>
              <a:buFont typeface="Noto Sans Symbols"/>
              <a:buChar char="❑"/>
            </a:pPr>
            <a:r>
              <a:rPr lang="en-GB" sz="3000"/>
              <a:t>Stress</a:t>
            </a:r>
            <a:endParaRPr/>
          </a:p>
          <a:p>
            <a:pPr indent="-117030" lvl="0" marL="228600" rtl="0" algn="l">
              <a:lnSpc>
                <a:spcPct val="90000"/>
              </a:lnSpc>
              <a:spcBef>
                <a:spcPts val="1000"/>
              </a:spcBef>
              <a:spcAft>
                <a:spcPts val="0"/>
              </a:spcAft>
              <a:buClr>
                <a:schemeClr val="dk1"/>
              </a:buClr>
              <a:buSzPct val="100000"/>
              <a:buNone/>
            </a:pPr>
            <a:r>
              <a:t/>
            </a:r>
            <a:endParaRPr sz="1900">
              <a:solidFill>
                <a:srgbClr val="000000"/>
              </a:solidFill>
            </a:endParaRPr>
          </a:p>
        </p:txBody>
      </p:sp>
      <p:sp>
        <p:nvSpPr>
          <p:cNvPr id="398" name="Google Shape;398;p23"/>
          <p:cNvSpPr txBox="1"/>
          <p:nvPr>
            <p:ph idx="12" type="sldNum"/>
          </p:nvPr>
        </p:nvSpPr>
        <p:spPr>
          <a:xfrm>
            <a:off x="10814867" y="6223702"/>
            <a:ext cx="570728" cy="31406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sz="1100">
                <a:solidFill>
                  <a:srgbClr val="898989"/>
                </a:solidFill>
              </a:rPr>
              <a:t>‹#›</a:t>
            </a:fld>
            <a:endParaRPr sz="1100">
              <a:solidFill>
                <a:srgbClr val="898989"/>
              </a:solidFill>
            </a:endParaRPr>
          </a:p>
        </p:txBody>
      </p:sp>
      <p:pic>
        <p:nvPicPr>
          <p:cNvPr descr="Classroom" id="399" name="Google Shape;399;p23"/>
          <p:cNvPicPr preferRelativeResize="0"/>
          <p:nvPr/>
        </p:nvPicPr>
        <p:blipFill rotWithShape="1">
          <a:blip r:embed="rId5">
            <a:alphaModFix/>
          </a:blip>
          <a:srcRect b="0" l="0" r="0" t="0"/>
          <a:stretch/>
        </p:blipFill>
        <p:spPr>
          <a:xfrm>
            <a:off x="10835287" y="6304519"/>
            <a:ext cx="457251" cy="457251"/>
          </a:xfrm>
          <a:prstGeom prst="rect">
            <a:avLst/>
          </a:prstGeom>
          <a:noFill/>
          <a:ln>
            <a:noFill/>
          </a:ln>
        </p:spPr>
      </p:pic>
      <p:pic>
        <p:nvPicPr>
          <p:cNvPr descr="Information" id="400" name="Google Shape;400;p23"/>
          <p:cNvPicPr preferRelativeResize="0"/>
          <p:nvPr/>
        </p:nvPicPr>
        <p:blipFill rotWithShape="1">
          <a:blip r:embed="rId6">
            <a:alphaModFix/>
          </a:blip>
          <a:srcRect b="0" l="0" r="0" t="0"/>
          <a:stretch/>
        </p:blipFill>
        <p:spPr>
          <a:xfrm>
            <a:off x="11474066" y="6287427"/>
            <a:ext cx="440371" cy="44037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5" name="Shape 405"/>
        <p:cNvGrpSpPr/>
        <p:nvPr/>
      </p:nvGrpSpPr>
      <p:grpSpPr>
        <a:xfrm>
          <a:off x="0" y="0"/>
          <a:ext cx="0" cy="0"/>
          <a:chOff x="0" y="0"/>
          <a:chExt cx="0" cy="0"/>
        </a:xfrm>
      </p:grpSpPr>
      <p:pic>
        <p:nvPicPr>
          <p:cNvPr descr="Pin on wasteland" id="406" name="Google Shape;406;p24"/>
          <p:cNvPicPr preferRelativeResize="0"/>
          <p:nvPr/>
        </p:nvPicPr>
        <p:blipFill rotWithShape="1">
          <a:blip r:embed="rId3">
            <a:alphaModFix/>
          </a:blip>
          <a:srcRect b="6684" l="0" r="0" t="8728"/>
          <a:stretch/>
        </p:blipFill>
        <p:spPr>
          <a:xfrm>
            <a:off x="20" y="10"/>
            <a:ext cx="12191981" cy="6857990"/>
          </a:xfrm>
          <a:prstGeom prst="rect">
            <a:avLst/>
          </a:prstGeom>
          <a:noFill/>
          <a:ln>
            <a:noFill/>
          </a:ln>
        </p:spPr>
      </p:pic>
      <p:sp>
        <p:nvSpPr>
          <p:cNvPr id="407" name="Google Shape;407;p24"/>
          <p:cNvSpPr/>
          <p:nvPr/>
        </p:nvSpPr>
        <p:spPr>
          <a:xfrm>
            <a:off x="0" y="0"/>
            <a:ext cx="8129873" cy="68580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24"/>
          <p:cNvSpPr txBox="1"/>
          <p:nvPr>
            <p:ph type="title"/>
          </p:nvPr>
        </p:nvSpPr>
        <p:spPr>
          <a:xfrm>
            <a:off x="169333" y="321735"/>
            <a:ext cx="7224889" cy="564673"/>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b="1" lang="en-GB" sz="2800">
                <a:solidFill>
                  <a:schemeClr val="accent1"/>
                </a:solidFill>
                <a:latin typeface="Calibri"/>
                <a:ea typeface="Calibri"/>
                <a:cs typeface="Calibri"/>
                <a:sym typeface="Calibri"/>
              </a:rPr>
              <a:t>Causes and Contributing Factors of Accidents </a:t>
            </a:r>
            <a:r>
              <a:rPr b="1" lang="en-GB" sz="2000">
                <a:solidFill>
                  <a:schemeClr val="accent1"/>
                </a:solidFill>
                <a:latin typeface="Calibri"/>
                <a:ea typeface="Calibri"/>
                <a:cs typeface="Calibri"/>
                <a:sym typeface="Calibri"/>
              </a:rPr>
              <a:t>(6)</a:t>
            </a:r>
            <a:endParaRPr/>
          </a:p>
        </p:txBody>
      </p:sp>
      <p:sp>
        <p:nvSpPr>
          <p:cNvPr id="409" name="Google Shape;409;p24"/>
          <p:cNvSpPr txBox="1"/>
          <p:nvPr>
            <p:ph idx="1" type="body"/>
          </p:nvPr>
        </p:nvSpPr>
        <p:spPr>
          <a:xfrm>
            <a:off x="160765" y="1424443"/>
            <a:ext cx="7808342" cy="502300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en-GB">
                <a:solidFill>
                  <a:schemeClr val="accent1"/>
                </a:solidFill>
              </a:rPr>
              <a:t>Management/Process Failure</a:t>
            </a:r>
            <a:endParaRPr/>
          </a:p>
          <a:p>
            <a:pPr indent="-565150" lvl="0" marL="1027113" rtl="0" algn="l">
              <a:lnSpc>
                <a:spcPct val="90000"/>
              </a:lnSpc>
              <a:spcBef>
                <a:spcPts val="1000"/>
              </a:spcBef>
              <a:spcAft>
                <a:spcPts val="0"/>
              </a:spcAft>
              <a:buClr>
                <a:schemeClr val="accent1"/>
              </a:buClr>
              <a:buSzPts val="2400"/>
              <a:buFont typeface="Noto Sans Symbols"/>
              <a:buChar char="❑"/>
            </a:pPr>
            <a:r>
              <a:rPr b="1" lang="en-GB" sz="2400"/>
              <a:t>Inadequate or lack of OHS policies or procedures </a:t>
            </a:r>
            <a:endParaRPr/>
          </a:p>
          <a:p>
            <a:pPr indent="-565150" lvl="0" marL="1027113" rtl="0" algn="l">
              <a:lnSpc>
                <a:spcPct val="90000"/>
              </a:lnSpc>
              <a:spcBef>
                <a:spcPts val="1000"/>
              </a:spcBef>
              <a:spcAft>
                <a:spcPts val="0"/>
              </a:spcAft>
              <a:buClr>
                <a:schemeClr val="accent1"/>
              </a:buClr>
              <a:buSzPts val="2400"/>
              <a:buFont typeface="Noto Sans Symbols"/>
              <a:buChar char="❑"/>
            </a:pPr>
            <a:r>
              <a:rPr b="1" lang="en-GB" sz="2400"/>
              <a:t>Poor safety inspection regime or absence of safety audits regime</a:t>
            </a:r>
            <a:endParaRPr/>
          </a:p>
          <a:p>
            <a:pPr indent="-565150" lvl="0" marL="1027113" rtl="0" algn="l">
              <a:lnSpc>
                <a:spcPct val="90000"/>
              </a:lnSpc>
              <a:spcBef>
                <a:spcPts val="1000"/>
              </a:spcBef>
              <a:spcAft>
                <a:spcPts val="0"/>
              </a:spcAft>
              <a:buClr>
                <a:schemeClr val="accent1"/>
              </a:buClr>
              <a:buSzPts val="2400"/>
              <a:buFont typeface="Noto Sans Symbols"/>
              <a:buChar char="❑"/>
            </a:pPr>
            <a:r>
              <a:rPr b="1" lang="en-GB" sz="2400"/>
              <a:t>Lack of visible management support for OHS</a:t>
            </a:r>
            <a:endParaRPr/>
          </a:p>
          <a:p>
            <a:pPr indent="-452438" lvl="0" marL="914400" rtl="0" algn="l">
              <a:lnSpc>
                <a:spcPct val="90000"/>
              </a:lnSpc>
              <a:spcBef>
                <a:spcPts val="1000"/>
              </a:spcBef>
              <a:spcAft>
                <a:spcPts val="0"/>
              </a:spcAft>
              <a:buClr>
                <a:schemeClr val="accent1"/>
              </a:buClr>
              <a:buSzPts val="2400"/>
              <a:buFont typeface="Noto Sans Symbols"/>
              <a:buChar char="❑"/>
            </a:pPr>
            <a:r>
              <a:rPr b="1" lang="en-GB" sz="2400"/>
              <a:t> Lack of knowledge about risks &amp; hazards</a:t>
            </a:r>
            <a:endParaRPr/>
          </a:p>
          <a:p>
            <a:pPr indent="-452438" lvl="0" marL="914400" rtl="0" algn="l">
              <a:lnSpc>
                <a:spcPct val="90000"/>
              </a:lnSpc>
              <a:spcBef>
                <a:spcPts val="1000"/>
              </a:spcBef>
              <a:spcAft>
                <a:spcPts val="0"/>
              </a:spcAft>
              <a:buClr>
                <a:schemeClr val="accent1"/>
              </a:buClr>
              <a:buSzPts val="2400"/>
              <a:buFont typeface="Noto Sans Symbols"/>
              <a:buChar char="❑"/>
            </a:pPr>
            <a:r>
              <a:rPr b="1" lang="en-GB" sz="2400"/>
              <a:t> Lack of hazard corrective or remedial activity</a:t>
            </a:r>
            <a:endParaRPr/>
          </a:p>
          <a:p>
            <a:pPr indent="-452438" lvl="0" marL="914400" rtl="0" algn="l">
              <a:lnSpc>
                <a:spcPct val="90000"/>
              </a:lnSpc>
              <a:spcBef>
                <a:spcPts val="1000"/>
              </a:spcBef>
              <a:spcAft>
                <a:spcPts val="0"/>
              </a:spcAft>
              <a:buClr>
                <a:schemeClr val="accent1"/>
              </a:buClr>
              <a:buSzPts val="2400"/>
              <a:buFont typeface="Noto Sans Symbols"/>
              <a:buChar char="❑"/>
            </a:pPr>
            <a:r>
              <a:rPr b="1" lang="en-GB" sz="2400"/>
              <a:t> Absence of enforcement of safety policies</a:t>
            </a:r>
            <a:endParaRPr/>
          </a:p>
          <a:p>
            <a:pPr indent="-452438" lvl="0" marL="914400" rtl="0" algn="l">
              <a:lnSpc>
                <a:spcPct val="90000"/>
              </a:lnSpc>
              <a:spcBef>
                <a:spcPts val="1000"/>
              </a:spcBef>
              <a:spcAft>
                <a:spcPts val="0"/>
              </a:spcAft>
              <a:buClr>
                <a:schemeClr val="accent1"/>
              </a:buClr>
              <a:buSzPts val="2400"/>
              <a:buFont typeface="Noto Sans Symbols"/>
              <a:buChar char="❑"/>
            </a:pPr>
            <a:r>
              <a:rPr b="1" lang="en-GB" sz="2400"/>
              <a:t> Inadequate supervision</a:t>
            </a:r>
            <a:endParaRPr/>
          </a:p>
          <a:p>
            <a:pPr indent="-452438" lvl="0" marL="914400" rtl="0" algn="l">
              <a:lnSpc>
                <a:spcPct val="90000"/>
              </a:lnSpc>
              <a:spcBef>
                <a:spcPts val="1000"/>
              </a:spcBef>
              <a:spcAft>
                <a:spcPts val="0"/>
              </a:spcAft>
              <a:buClr>
                <a:schemeClr val="accent1"/>
              </a:buClr>
              <a:buSzPts val="2400"/>
              <a:buFont typeface="Noto Sans Symbols"/>
              <a:buChar char="❑"/>
            </a:pPr>
            <a:r>
              <a:rPr b="1" lang="en-GB" sz="2400"/>
              <a:t>Minimal preventive maintenance</a:t>
            </a:r>
            <a:endParaRPr/>
          </a:p>
          <a:p>
            <a:pPr indent="-452438" lvl="0" marL="914400" rtl="0" algn="l">
              <a:lnSpc>
                <a:spcPct val="90000"/>
              </a:lnSpc>
              <a:spcBef>
                <a:spcPts val="1000"/>
              </a:spcBef>
              <a:spcAft>
                <a:spcPts val="0"/>
              </a:spcAft>
              <a:buClr>
                <a:schemeClr val="accent1"/>
              </a:buClr>
              <a:buSzPts val="2400"/>
              <a:buFont typeface="Noto Sans Symbols"/>
              <a:buChar char="❑"/>
            </a:pPr>
            <a:r>
              <a:rPr b="1" lang="en-GB" sz="2400"/>
              <a:t>Poor communication or instruction</a:t>
            </a:r>
            <a:endParaRPr/>
          </a:p>
          <a:p>
            <a:pPr indent="-101600" lvl="0" marL="228600" rtl="0" algn="l">
              <a:lnSpc>
                <a:spcPct val="90000"/>
              </a:lnSpc>
              <a:spcBef>
                <a:spcPts val="1000"/>
              </a:spcBef>
              <a:spcAft>
                <a:spcPts val="0"/>
              </a:spcAft>
              <a:buClr>
                <a:schemeClr val="dk1"/>
              </a:buClr>
              <a:buSzPts val="2000"/>
              <a:buNone/>
            </a:pPr>
            <a:r>
              <a:t/>
            </a:r>
            <a:endParaRPr sz="2000"/>
          </a:p>
        </p:txBody>
      </p:sp>
      <p:grpSp>
        <p:nvGrpSpPr>
          <p:cNvPr id="410" name="Google Shape;410;p24"/>
          <p:cNvGrpSpPr/>
          <p:nvPr/>
        </p:nvGrpSpPr>
        <p:grpSpPr>
          <a:xfrm>
            <a:off x="11123132" y="713128"/>
            <a:ext cx="1068867" cy="2126625"/>
            <a:chOff x="10918968" y="713127"/>
            <a:chExt cx="1273032" cy="2532832"/>
          </a:xfrm>
        </p:grpSpPr>
        <p:sp>
          <p:nvSpPr>
            <p:cNvPr id="411" name="Google Shape;411;p24"/>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4"/>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3" name="Google Shape;413;p24"/>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4"/>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txBox="1"/>
          <p:nvPr>
            <p:ph idx="12" type="sldNum"/>
          </p:nvPr>
        </p:nvSpPr>
        <p:spPr>
          <a:xfrm>
            <a:off x="8805333"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solidFill>
                  <a:srgbClr val="FFFFFF"/>
                </a:solidFill>
              </a:rPr>
              <a:t>‹#›</a:t>
            </a:fld>
            <a:endParaRPr>
              <a:solidFill>
                <a:srgbClr val="FFFFFF"/>
              </a:solidFill>
            </a:endParaRPr>
          </a:p>
        </p:txBody>
      </p:sp>
      <p:pic>
        <p:nvPicPr>
          <p:cNvPr descr="Classroom" id="416" name="Google Shape;416;p24"/>
          <p:cNvPicPr preferRelativeResize="0"/>
          <p:nvPr/>
        </p:nvPicPr>
        <p:blipFill rotWithShape="1">
          <a:blip r:embed="rId4">
            <a:alphaModFix/>
          </a:blip>
          <a:srcRect b="0" l="0" r="0" t="0"/>
          <a:stretch/>
        </p:blipFill>
        <p:spPr>
          <a:xfrm>
            <a:off x="11012847" y="6304519"/>
            <a:ext cx="457251" cy="457251"/>
          </a:xfrm>
          <a:prstGeom prst="rect">
            <a:avLst/>
          </a:prstGeom>
          <a:noFill/>
          <a:ln>
            <a:noFill/>
          </a:ln>
        </p:spPr>
      </p:pic>
      <p:pic>
        <p:nvPicPr>
          <p:cNvPr descr="Information" id="417" name="Google Shape;417;p24"/>
          <p:cNvPicPr preferRelativeResize="0"/>
          <p:nvPr/>
        </p:nvPicPr>
        <p:blipFill rotWithShape="1">
          <a:blip r:embed="rId5">
            <a:alphaModFix/>
          </a:blip>
          <a:srcRect b="0" l="0" r="0" t="0"/>
          <a:stretch/>
        </p:blipFill>
        <p:spPr>
          <a:xfrm>
            <a:off x="11474066" y="6287427"/>
            <a:ext cx="440371" cy="44037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34901"/>
          </a:schemeClr>
        </a:solidFill>
      </p:bgPr>
    </p:bg>
    <p:spTree>
      <p:nvGrpSpPr>
        <p:cNvPr id="422" name="Shape 422"/>
        <p:cNvGrpSpPr/>
        <p:nvPr/>
      </p:nvGrpSpPr>
      <p:grpSpPr>
        <a:xfrm>
          <a:off x="0" y="0"/>
          <a:ext cx="0" cy="0"/>
          <a:chOff x="0" y="0"/>
          <a:chExt cx="0" cy="0"/>
        </a:xfrm>
      </p:grpSpPr>
      <p:sp>
        <p:nvSpPr>
          <p:cNvPr id="423" name="Google Shape;423;p25"/>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5"/>
          <p:cNvSpPr/>
          <p:nvPr/>
        </p:nvSpPr>
        <p:spPr>
          <a:xfrm>
            <a:off x="1524" y="0"/>
            <a:ext cx="12188952" cy="6858000"/>
          </a:xfrm>
          <a:prstGeom prst="rect">
            <a:avLst/>
          </a:prstGeom>
          <a:solidFill>
            <a:schemeClr val="lt2">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5"/>
          <p:cNvSpPr/>
          <p:nvPr/>
        </p:nvSpPr>
        <p:spPr>
          <a:xfrm>
            <a:off x="1478324" y="709375"/>
            <a:ext cx="10713676" cy="543331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5"/>
          <p:cNvSpPr/>
          <p:nvPr/>
        </p:nvSpPr>
        <p:spPr>
          <a:xfrm rot="-5400000">
            <a:off x="-543451" y="1248213"/>
            <a:ext cx="5413238" cy="4326335"/>
          </a:xfrm>
          <a:prstGeom prst="rect">
            <a:avLst/>
          </a:prstGeom>
          <a:solidFill>
            <a:schemeClr val="accen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5"/>
          <p:cNvSpPr txBox="1"/>
          <p:nvPr>
            <p:ph type="title"/>
          </p:nvPr>
        </p:nvSpPr>
        <p:spPr>
          <a:xfrm>
            <a:off x="504967" y="675564"/>
            <a:ext cx="3609833" cy="5204085"/>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b="1" lang="en-GB" sz="4000">
                <a:solidFill>
                  <a:schemeClr val="lt1"/>
                </a:solidFill>
              </a:rPr>
              <a:t>What is the Purpose of Accident Investigation?</a:t>
            </a:r>
            <a:endParaRPr/>
          </a:p>
        </p:txBody>
      </p:sp>
      <p:cxnSp>
        <p:nvCxnSpPr>
          <p:cNvPr id="428" name="Google Shape;428;p25"/>
          <p:cNvCxnSpPr/>
          <p:nvPr/>
        </p:nvCxnSpPr>
        <p:spPr>
          <a:xfrm rot="10800000">
            <a:off x="11365990" y="5610"/>
            <a:ext cx="0" cy="6858000"/>
          </a:xfrm>
          <a:prstGeom prst="straightConnector1">
            <a:avLst/>
          </a:prstGeom>
          <a:noFill/>
          <a:ln cap="rnd" cmpd="sng" w="9525">
            <a:solidFill>
              <a:schemeClr val="accent1"/>
            </a:solidFill>
            <a:prstDash val="dash"/>
            <a:miter lim="800000"/>
            <a:headEnd len="sm" w="sm" type="none"/>
            <a:tailEnd len="sm" w="sm" type="none"/>
          </a:ln>
        </p:spPr>
      </p:cxnSp>
      <p:sp>
        <p:nvSpPr>
          <p:cNvPr id="429" name="Google Shape;429;p25"/>
          <p:cNvSpPr txBox="1"/>
          <p:nvPr>
            <p:ph idx="12" type="sldNum"/>
          </p:nvPr>
        </p:nvSpPr>
        <p:spPr>
          <a:xfrm>
            <a:off x="11380641" y="0"/>
            <a:ext cx="811359" cy="7047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GB"/>
              <a:t>‹#›</a:t>
            </a:fld>
            <a:endParaRPr/>
          </a:p>
        </p:txBody>
      </p:sp>
      <p:cxnSp>
        <p:nvCxnSpPr>
          <p:cNvPr id="430" name="Google Shape;430;p25"/>
          <p:cNvCxnSpPr/>
          <p:nvPr/>
        </p:nvCxnSpPr>
        <p:spPr>
          <a:xfrm>
            <a:off x="0" y="6118001"/>
            <a:ext cx="12192000" cy="0"/>
          </a:xfrm>
          <a:prstGeom prst="straightConnector1">
            <a:avLst/>
          </a:prstGeom>
          <a:noFill/>
          <a:ln cap="rnd" cmpd="sng" w="9525">
            <a:solidFill>
              <a:schemeClr val="accent1"/>
            </a:solidFill>
            <a:prstDash val="dash"/>
            <a:miter lim="800000"/>
            <a:headEnd len="sm" w="sm" type="none"/>
            <a:tailEnd len="sm" w="sm" type="none"/>
          </a:ln>
        </p:spPr>
      </p:cxnSp>
      <p:pic>
        <p:nvPicPr>
          <p:cNvPr descr="Classroom" id="431" name="Google Shape;431;p25"/>
          <p:cNvPicPr preferRelativeResize="0"/>
          <p:nvPr/>
        </p:nvPicPr>
        <p:blipFill rotWithShape="1">
          <a:blip r:embed="rId3">
            <a:alphaModFix/>
          </a:blip>
          <a:srcRect b="0" l="0" r="0" t="0"/>
          <a:stretch/>
        </p:blipFill>
        <p:spPr>
          <a:xfrm>
            <a:off x="8785096" y="6246769"/>
            <a:ext cx="457251" cy="457251"/>
          </a:xfrm>
          <a:prstGeom prst="rect">
            <a:avLst/>
          </a:prstGeom>
          <a:noFill/>
          <a:ln>
            <a:noFill/>
          </a:ln>
        </p:spPr>
      </p:pic>
      <p:pic>
        <p:nvPicPr>
          <p:cNvPr descr="Information" id="432" name="Google Shape;432;p25"/>
          <p:cNvPicPr preferRelativeResize="0"/>
          <p:nvPr/>
        </p:nvPicPr>
        <p:blipFill rotWithShape="1">
          <a:blip r:embed="rId4">
            <a:alphaModFix/>
          </a:blip>
          <a:srcRect b="0" l="0" r="0" t="0"/>
          <a:stretch/>
        </p:blipFill>
        <p:spPr>
          <a:xfrm>
            <a:off x="11474066" y="6287427"/>
            <a:ext cx="440371" cy="440371"/>
          </a:xfrm>
          <a:prstGeom prst="rect">
            <a:avLst/>
          </a:prstGeom>
          <a:noFill/>
          <a:ln>
            <a:noFill/>
          </a:ln>
        </p:spPr>
      </p:pic>
      <p:grpSp>
        <p:nvGrpSpPr>
          <p:cNvPr id="433" name="Google Shape;433;p25"/>
          <p:cNvGrpSpPr/>
          <p:nvPr/>
        </p:nvGrpSpPr>
        <p:grpSpPr>
          <a:xfrm>
            <a:off x="5449363" y="819369"/>
            <a:ext cx="5243992" cy="5243992"/>
            <a:chOff x="672633" y="0"/>
            <a:chExt cx="5243992" cy="5243992"/>
          </a:xfrm>
        </p:grpSpPr>
        <p:sp>
          <p:nvSpPr>
            <p:cNvPr id="434" name="Google Shape;434;p25"/>
            <p:cNvSpPr/>
            <p:nvPr/>
          </p:nvSpPr>
          <p:spPr>
            <a:xfrm>
              <a:off x="672633" y="0"/>
              <a:ext cx="5243992" cy="5243992"/>
            </a:xfrm>
            <a:prstGeom prst="diamond">
              <a:avLst/>
            </a:prstGeom>
            <a:solidFill>
              <a:srgbClr val="CFDE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p:nvPr/>
          </p:nvSpPr>
          <p:spPr>
            <a:xfrm>
              <a:off x="1170812" y="498179"/>
              <a:ext cx="2045157" cy="2045157"/>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txBox="1"/>
            <p:nvPr/>
          </p:nvSpPr>
          <p:spPr>
            <a:xfrm>
              <a:off x="1270648" y="598015"/>
              <a:ext cx="1845485" cy="184548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Determine the sequences of events leading to failure.</a:t>
              </a:r>
              <a:endParaRPr/>
            </a:p>
          </p:txBody>
        </p:sp>
        <p:sp>
          <p:nvSpPr>
            <p:cNvPr id="437" name="Google Shape;437;p25"/>
            <p:cNvSpPr/>
            <p:nvPr/>
          </p:nvSpPr>
          <p:spPr>
            <a:xfrm>
              <a:off x="3373289" y="498179"/>
              <a:ext cx="2045157" cy="2045157"/>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5"/>
            <p:cNvSpPr txBox="1"/>
            <p:nvPr/>
          </p:nvSpPr>
          <p:spPr>
            <a:xfrm>
              <a:off x="3473125" y="598015"/>
              <a:ext cx="1845485" cy="184548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Identify the cause of the accident.</a:t>
              </a:r>
              <a:endParaRPr/>
            </a:p>
          </p:txBody>
        </p:sp>
        <p:sp>
          <p:nvSpPr>
            <p:cNvPr id="439" name="Google Shape;439;p25"/>
            <p:cNvSpPr/>
            <p:nvPr/>
          </p:nvSpPr>
          <p:spPr>
            <a:xfrm>
              <a:off x="1198811" y="2588561"/>
              <a:ext cx="2045157" cy="2045157"/>
            </a:xfrm>
            <a:prstGeom prst="roundRect">
              <a:avLst>
                <a:gd fmla="val 16667" name="adj"/>
              </a:avLst>
            </a:prstGeom>
            <a:solidFill>
              <a:srgbClr val="C0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5"/>
            <p:cNvSpPr txBox="1"/>
            <p:nvPr/>
          </p:nvSpPr>
          <p:spPr>
            <a:xfrm>
              <a:off x="1298647" y="2688397"/>
              <a:ext cx="1845485" cy="184548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Find methods to prevent accident from recurring.</a:t>
              </a:r>
              <a:endParaRPr/>
            </a:p>
          </p:txBody>
        </p:sp>
        <p:sp>
          <p:nvSpPr>
            <p:cNvPr id="441" name="Google Shape;441;p25"/>
            <p:cNvSpPr/>
            <p:nvPr/>
          </p:nvSpPr>
          <p:spPr>
            <a:xfrm>
              <a:off x="3373289" y="2607397"/>
              <a:ext cx="2045157" cy="2045157"/>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5"/>
            <p:cNvSpPr txBox="1"/>
            <p:nvPr/>
          </p:nvSpPr>
          <p:spPr>
            <a:xfrm>
              <a:off x="3473125" y="2707233"/>
              <a:ext cx="1845485" cy="1845485"/>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Investigation is not intended to place blame.</a:t>
              </a:r>
              <a:endParaRPr/>
            </a:p>
          </p:txBody>
        </p:sp>
      </p:grpSp>
      <p:pic>
        <p:nvPicPr>
          <p:cNvPr descr="Graphical user interface, text, application, email&#10;&#10;Description automatically generated" id="443" name="Google Shape;443;p25"/>
          <p:cNvPicPr preferRelativeResize="0"/>
          <p:nvPr/>
        </p:nvPicPr>
        <p:blipFill rotWithShape="1">
          <a:blip r:embed="rId5">
            <a:alphaModFix/>
          </a:blip>
          <a:srcRect b="7756" l="72475" r="2870" t="84761"/>
          <a:stretch/>
        </p:blipFill>
        <p:spPr>
          <a:xfrm>
            <a:off x="9278316" y="6319425"/>
            <a:ext cx="2032602" cy="3470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p26"/>
          <p:cNvSpPr/>
          <p:nvPr/>
        </p:nvSpPr>
        <p:spPr>
          <a:xfrm>
            <a:off x="5920431" y="0"/>
            <a:ext cx="6271569"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0" name="Google Shape;450;p26"/>
          <p:cNvPicPr preferRelativeResize="0"/>
          <p:nvPr/>
        </p:nvPicPr>
        <p:blipFill rotWithShape="1">
          <a:blip r:embed="rId3">
            <a:alphaModFix/>
          </a:blip>
          <a:srcRect b="0" l="0" r="0" t="0"/>
          <a:stretch/>
        </p:blipFill>
        <p:spPr>
          <a:xfrm flipH="1">
            <a:off x="0" y="0"/>
            <a:ext cx="12192000" cy="6858000"/>
          </a:xfrm>
          <a:prstGeom prst="rect">
            <a:avLst/>
          </a:prstGeom>
          <a:noFill/>
          <a:ln>
            <a:noFill/>
          </a:ln>
        </p:spPr>
      </p:pic>
      <p:sp>
        <p:nvSpPr>
          <p:cNvPr id="451" name="Google Shape;451;p26"/>
          <p:cNvSpPr txBox="1"/>
          <p:nvPr>
            <p:ph type="title"/>
          </p:nvPr>
        </p:nvSpPr>
        <p:spPr>
          <a:xfrm>
            <a:off x="154144" y="235672"/>
            <a:ext cx="6739174" cy="548679"/>
          </a:xfrm>
          <a:prstGeom prst="rect">
            <a:avLst/>
          </a:pr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Calibri"/>
              <a:buNone/>
            </a:pPr>
            <a:r>
              <a:rPr b="1" lang="en-GB" sz="2800">
                <a:solidFill>
                  <a:schemeClr val="accent1"/>
                </a:solidFill>
                <a:latin typeface="Calibri"/>
                <a:ea typeface="Calibri"/>
                <a:cs typeface="Calibri"/>
                <a:sym typeface="Calibri"/>
              </a:rPr>
              <a:t>Be Prepared – Accident Investigation Toolkit</a:t>
            </a:r>
            <a:endParaRPr/>
          </a:p>
        </p:txBody>
      </p:sp>
      <p:sp>
        <p:nvSpPr>
          <p:cNvPr id="452" name="Google Shape;452;p26"/>
          <p:cNvSpPr txBox="1"/>
          <p:nvPr>
            <p:ph idx="1" type="body"/>
          </p:nvPr>
        </p:nvSpPr>
        <p:spPr>
          <a:xfrm>
            <a:off x="221173" y="770037"/>
            <a:ext cx="6390642" cy="534846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br>
              <a:rPr b="1" lang="en-GB" sz="1800">
                <a:solidFill>
                  <a:srgbClr val="000000"/>
                </a:solidFill>
              </a:rPr>
            </a:br>
            <a:r>
              <a:rPr b="1" lang="en-GB" sz="1800">
                <a:solidFill>
                  <a:srgbClr val="000000"/>
                </a:solidFill>
              </a:rPr>
              <a:t>Accident Investigation Kit</a:t>
            </a:r>
            <a:r>
              <a:rPr lang="en-GB" sz="1800">
                <a:solidFill>
                  <a:srgbClr val="000000"/>
                </a:solidFill>
              </a:rPr>
              <a:t>. Preparing a kit of useful forms &amp; tools will help you be more effective once your investigation begins.  Keep the kit where it is easily accessible. </a:t>
            </a:r>
            <a:br>
              <a:rPr lang="en-GB" sz="1800">
                <a:solidFill>
                  <a:srgbClr val="000000"/>
                </a:solidFill>
              </a:rPr>
            </a:br>
            <a:r>
              <a:rPr b="1" i="1" lang="en-GB" sz="1800">
                <a:solidFill>
                  <a:srgbClr val="FF0000"/>
                </a:solidFill>
              </a:rPr>
              <a:t>WHAT SHOULD BE INCLUDED IN AN ACCIDENT INVESTIGATION TOOLKIT?</a:t>
            </a:r>
            <a:br>
              <a:rPr i="1" lang="en-GB" sz="1800">
                <a:solidFill>
                  <a:srgbClr val="FF0000"/>
                </a:solidFill>
              </a:rPr>
            </a:br>
            <a:endParaRPr i="1" sz="1800">
              <a:solidFill>
                <a:srgbClr val="FF0000"/>
              </a:solidFill>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Pens/Pencils, clip-board, coloured markers &amp; paper</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Camera (request permission before taking photographs)</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Accident Investigation Forms / Accident Statements </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Interview Question Forms </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Rubber gloves, googles, ear plugs &amp; mask </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Barrier tape / Tape measure / Torch</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t>Sample bags (or containers with labels) </a:t>
            </a:r>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t>PPE / Hard hat / Safety shoes</a:t>
            </a:r>
            <a:endParaRPr sz="1800">
              <a:solidFill>
                <a:srgbClr val="000000"/>
              </a:solidFill>
            </a:endParaRPr>
          </a:p>
          <a:p>
            <a:pPr indent="-452438" lvl="0" marL="914400" rtl="0" algn="l">
              <a:lnSpc>
                <a:spcPct val="90000"/>
              </a:lnSpc>
              <a:spcBef>
                <a:spcPts val="1000"/>
              </a:spcBef>
              <a:spcAft>
                <a:spcPts val="0"/>
              </a:spcAft>
              <a:buClr>
                <a:schemeClr val="accent1"/>
              </a:buClr>
              <a:buSzPts val="1800"/>
              <a:buFont typeface="Noto Sans Symbols"/>
              <a:buChar char="❑"/>
            </a:pPr>
            <a:r>
              <a:rPr lang="en-GB" sz="1800">
                <a:solidFill>
                  <a:srgbClr val="000000"/>
                </a:solidFill>
              </a:rPr>
              <a:t>Mobile phone or walkie talkie (essential if lone working). </a:t>
            </a:r>
            <a:endParaRPr/>
          </a:p>
          <a:p>
            <a:pPr indent="-146050" lvl="0" marL="228600" rtl="0" algn="l">
              <a:lnSpc>
                <a:spcPct val="90000"/>
              </a:lnSpc>
              <a:spcBef>
                <a:spcPts val="1000"/>
              </a:spcBef>
              <a:spcAft>
                <a:spcPts val="0"/>
              </a:spcAft>
              <a:buClr>
                <a:schemeClr val="dk1"/>
              </a:buClr>
              <a:buSzPts val="1300"/>
              <a:buNone/>
            </a:pPr>
            <a:r>
              <a:t/>
            </a:r>
            <a:endParaRPr sz="1300">
              <a:solidFill>
                <a:srgbClr val="000000"/>
              </a:solidFill>
            </a:endParaRPr>
          </a:p>
        </p:txBody>
      </p:sp>
      <p:sp>
        <p:nvSpPr>
          <p:cNvPr id="453" name="Google Shape;453;p26"/>
          <p:cNvSpPr/>
          <p:nvPr/>
        </p:nvSpPr>
        <p:spPr>
          <a:xfrm flipH="1">
            <a:off x="6713915" y="590635"/>
            <a:ext cx="5478085" cy="6276841"/>
          </a:xfrm>
          <a:custGeom>
            <a:rect b="b" l="l" r="r" t="t"/>
            <a:pathLst>
              <a:path extrusionOk="0" h="6276841" w="5478085">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4" name="Google Shape;454;p26"/>
          <p:cNvPicPr preferRelativeResize="0"/>
          <p:nvPr/>
        </p:nvPicPr>
        <p:blipFill rotWithShape="1">
          <a:blip r:embed="rId4">
            <a:alphaModFix/>
          </a:blip>
          <a:srcRect b="795" l="0" r="-2" t="0"/>
          <a:stretch/>
        </p:blipFill>
        <p:spPr>
          <a:xfrm>
            <a:off x="6893318" y="770037"/>
            <a:ext cx="5298683" cy="6097438"/>
          </a:xfrm>
          <a:custGeom>
            <a:rect b="b" l="l" r="r" t="t"/>
            <a:pathLst>
              <a:path extrusionOk="0" h="6097438" w="5298683">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ln>
            <a:noFill/>
          </a:ln>
        </p:spPr>
      </p:pic>
      <p:sp>
        <p:nvSpPr>
          <p:cNvPr id="455" name="Google Shape;455;p26"/>
          <p:cNvSpPr txBox="1"/>
          <p:nvPr>
            <p:ph idx="12" type="sldNum"/>
          </p:nvPr>
        </p:nvSpPr>
        <p:spPr>
          <a:xfrm>
            <a:off x="10825930" y="6223702"/>
            <a:ext cx="570728" cy="314067"/>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sz="1100">
                <a:solidFill>
                  <a:srgbClr val="FFFFFF"/>
                </a:solidFill>
              </a:rPr>
              <a:t>‹#›</a:t>
            </a:fld>
            <a:endParaRPr sz="1100">
              <a:solidFill>
                <a:srgbClr val="FFFFFF"/>
              </a:solidFill>
            </a:endParaRPr>
          </a:p>
        </p:txBody>
      </p:sp>
      <p:pic>
        <p:nvPicPr>
          <p:cNvPr descr="Classroom" id="456" name="Google Shape;456;p26"/>
          <p:cNvPicPr preferRelativeResize="0"/>
          <p:nvPr/>
        </p:nvPicPr>
        <p:blipFill rotWithShape="1">
          <a:blip r:embed="rId5">
            <a:alphaModFix/>
          </a:blip>
          <a:srcRect b="0" l="0" r="0" t="0"/>
          <a:stretch/>
        </p:blipFill>
        <p:spPr>
          <a:xfrm>
            <a:off x="214650" y="6270547"/>
            <a:ext cx="457251" cy="457251"/>
          </a:xfrm>
          <a:prstGeom prst="rect">
            <a:avLst/>
          </a:prstGeom>
          <a:noFill/>
          <a:ln>
            <a:noFill/>
          </a:ln>
        </p:spPr>
      </p:pic>
      <p:pic>
        <p:nvPicPr>
          <p:cNvPr descr="Information" id="457" name="Google Shape;457;p26"/>
          <p:cNvPicPr preferRelativeResize="0"/>
          <p:nvPr/>
        </p:nvPicPr>
        <p:blipFill rotWithShape="1">
          <a:blip r:embed="rId6">
            <a:alphaModFix/>
          </a:blip>
          <a:srcRect b="0" l="0" r="0" t="0"/>
          <a:stretch/>
        </p:blipFill>
        <p:spPr>
          <a:xfrm>
            <a:off x="611392" y="6287427"/>
            <a:ext cx="440371" cy="440371"/>
          </a:xfrm>
          <a:prstGeom prst="rect">
            <a:avLst/>
          </a:prstGeom>
          <a:noFill/>
          <a:ln>
            <a:noFill/>
          </a:ln>
        </p:spPr>
      </p:pic>
      <p:pic>
        <p:nvPicPr>
          <p:cNvPr descr="Graphical user interface, text, application, email&#10;&#10;Description automatically generated" id="458" name="Google Shape;458;p26"/>
          <p:cNvPicPr preferRelativeResize="0"/>
          <p:nvPr/>
        </p:nvPicPr>
        <p:blipFill rotWithShape="1">
          <a:blip r:embed="rId7">
            <a:alphaModFix/>
          </a:blip>
          <a:srcRect b="7756" l="72475" r="2870" t="84761"/>
          <a:stretch/>
        </p:blipFill>
        <p:spPr>
          <a:xfrm>
            <a:off x="1068643" y="6358942"/>
            <a:ext cx="2032602" cy="3470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3" name="Shape 463"/>
        <p:cNvGrpSpPr/>
        <p:nvPr/>
      </p:nvGrpSpPr>
      <p:grpSpPr>
        <a:xfrm>
          <a:off x="0" y="0"/>
          <a:ext cx="0" cy="0"/>
          <a:chOff x="0" y="0"/>
          <a:chExt cx="0" cy="0"/>
        </a:xfrm>
      </p:grpSpPr>
      <p:sp>
        <p:nvSpPr>
          <p:cNvPr id="464" name="Google Shape;464;p27"/>
          <p:cNvSpPr/>
          <p:nvPr/>
        </p:nvSpPr>
        <p:spPr>
          <a:xfrm>
            <a:off x="338328" y="303591"/>
            <a:ext cx="4335327" cy="5896743"/>
          </a:xfrm>
          <a:prstGeom prst="rect">
            <a:avLst/>
          </a:prstGeom>
          <a:solidFill>
            <a:srgbClr val="3F3F3F"/>
          </a:solidFill>
          <a:ln cap="sq" cmpd="thinThick" w="1270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7"/>
          <p:cNvSpPr txBox="1"/>
          <p:nvPr>
            <p:ph type="title"/>
          </p:nvPr>
        </p:nvSpPr>
        <p:spPr>
          <a:xfrm>
            <a:off x="594360" y="637125"/>
            <a:ext cx="3921656" cy="52563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b="1" lang="en-GB" sz="3600">
                <a:solidFill>
                  <a:schemeClr val="lt1"/>
                </a:solidFill>
              </a:rPr>
              <a:t>  </a:t>
            </a:r>
            <a:r>
              <a:rPr b="1" lang="en-GB" sz="3600">
                <a:solidFill>
                  <a:schemeClr val="lt1"/>
                </a:solidFill>
                <a:latin typeface="Calibri"/>
                <a:ea typeface="Calibri"/>
                <a:cs typeface="Calibri"/>
                <a:sym typeface="Calibri"/>
              </a:rPr>
              <a:t>Serious Accident</a:t>
            </a:r>
            <a:br>
              <a:rPr lang="en-GB" sz="4800">
                <a:solidFill>
                  <a:schemeClr val="lt1"/>
                </a:solidFill>
                <a:latin typeface="Calibri"/>
                <a:ea typeface="Calibri"/>
                <a:cs typeface="Calibri"/>
                <a:sym typeface="Calibri"/>
              </a:rPr>
            </a:br>
            <a:r>
              <a:rPr lang="en-GB" sz="4800">
                <a:solidFill>
                  <a:schemeClr val="lt1"/>
                </a:solidFill>
                <a:latin typeface="Calibri"/>
                <a:ea typeface="Calibri"/>
                <a:cs typeface="Calibri"/>
                <a:sym typeface="Calibri"/>
              </a:rPr>
              <a:t> </a:t>
            </a:r>
            <a:r>
              <a:rPr b="1" lang="en-GB" sz="3600">
                <a:solidFill>
                  <a:schemeClr val="lt1"/>
                </a:solidFill>
                <a:latin typeface="Calibri"/>
                <a:ea typeface="Calibri"/>
                <a:cs typeface="Calibri"/>
                <a:sym typeface="Calibri"/>
              </a:rPr>
              <a:t>Initial Response</a:t>
            </a:r>
            <a:r>
              <a:rPr b="1" lang="en-GB" sz="3600">
                <a:solidFill>
                  <a:schemeClr val="lt1"/>
                </a:solidFill>
              </a:rPr>
              <a:t> </a:t>
            </a:r>
            <a:r>
              <a:rPr b="1" lang="en-GB" sz="2800">
                <a:solidFill>
                  <a:schemeClr val="lt1"/>
                </a:solidFill>
              </a:rPr>
              <a:t>(1)</a:t>
            </a:r>
            <a:br>
              <a:rPr lang="en-GB" sz="4800">
                <a:solidFill>
                  <a:schemeClr val="lt1"/>
                </a:solidFill>
              </a:rPr>
            </a:br>
            <a:endParaRPr sz="4800">
              <a:solidFill>
                <a:schemeClr val="lt1"/>
              </a:solidFill>
            </a:endParaRPr>
          </a:p>
        </p:txBody>
      </p:sp>
      <p:sp>
        <p:nvSpPr>
          <p:cNvPr id="466" name="Google Shape;46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solidFill>
                  <a:srgbClr val="898989"/>
                </a:solidFill>
              </a:rPr>
              <a:t>‹#›</a:t>
            </a:fld>
            <a:endParaRPr>
              <a:solidFill>
                <a:srgbClr val="898989"/>
              </a:solidFill>
            </a:endParaRPr>
          </a:p>
        </p:txBody>
      </p:sp>
      <p:grpSp>
        <p:nvGrpSpPr>
          <p:cNvPr id="467" name="Google Shape;467;p27"/>
          <p:cNvGrpSpPr/>
          <p:nvPr/>
        </p:nvGrpSpPr>
        <p:grpSpPr>
          <a:xfrm>
            <a:off x="4938382" y="305595"/>
            <a:ext cx="7019155" cy="5892733"/>
            <a:chOff x="0" y="2004"/>
            <a:chExt cx="7019155" cy="5892733"/>
          </a:xfrm>
        </p:grpSpPr>
        <p:sp>
          <p:nvSpPr>
            <p:cNvPr id="468" name="Google Shape;468;p27"/>
            <p:cNvSpPr/>
            <p:nvPr/>
          </p:nvSpPr>
          <p:spPr>
            <a:xfrm>
              <a:off x="0" y="4836606"/>
              <a:ext cx="1754789" cy="1058131"/>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txBox="1"/>
            <p:nvPr/>
          </p:nvSpPr>
          <p:spPr>
            <a:xfrm>
              <a:off x="0" y="4836606"/>
              <a:ext cx="1754789" cy="1058131"/>
            </a:xfrm>
            <a:prstGeom prst="rect">
              <a:avLst/>
            </a:prstGeom>
            <a:noFill/>
            <a:ln>
              <a:noFill/>
            </a:ln>
          </p:spPr>
          <p:txBody>
            <a:bodyPr anchorCtr="0" anchor="ctr" bIns="142225" lIns="124800" spcFirstLastPara="1" rIns="124800"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Do not move</a:t>
              </a:r>
              <a:endParaRPr/>
            </a:p>
          </p:txBody>
        </p:sp>
        <p:sp>
          <p:nvSpPr>
            <p:cNvPr id="470" name="Google Shape;470;p27"/>
            <p:cNvSpPr/>
            <p:nvPr/>
          </p:nvSpPr>
          <p:spPr>
            <a:xfrm>
              <a:off x="1754788" y="4836606"/>
              <a:ext cx="5264367" cy="1058131"/>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txBox="1"/>
            <p:nvPr/>
          </p:nvSpPr>
          <p:spPr>
            <a:xfrm>
              <a:off x="1754788" y="4836606"/>
              <a:ext cx="5264367" cy="1058131"/>
            </a:xfrm>
            <a:prstGeom prst="rect">
              <a:avLst/>
            </a:prstGeom>
            <a:noFill/>
            <a:ln>
              <a:noFill/>
            </a:ln>
          </p:spPr>
          <p:txBody>
            <a:bodyPr anchorCtr="0" anchor="ctr" bIns="254000" lIns="106775" spcFirstLastPara="1" rIns="106775"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Do not move anything in the area. </a:t>
              </a:r>
              <a:endParaRPr/>
            </a:p>
          </p:txBody>
        </p:sp>
        <p:sp>
          <p:nvSpPr>
            <p:cNvPr id="472" name="Google Shape;472;p27"/>
            <p:cNvSpPr/>
            <p:nvPr/>
          </p:nvSpPr>
          <p:spPr>
            <a:xfrm rot="10800000">
              <a:off x="0" y="3225072"/>
              <a:ext cx="1754789" cy="1627406"/>
            </a:xfrm>
            <a:prstGeom prst="upArrowCallout">
              <a:avLst>
                <a:gd fmla="val 5000" name="adj1"/>
                <a:gd fmla="val 10000" name="adj2"/>
                <a:gd fmla="val 15000" name="adj3"/>
                <a:gd fmla="val 64977" name="adj4"/>
              </a:avLst>
            </a:prstGeom>
            <a:solidFill>
              <a:schemeClr val="accent3"/>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txBox="1"/>
            <p:nvPr/>
          </p:nvSpPr>
          <p:spPr>
            <a:xfrm>
              <a:off x="0" y="3225072"/>
              <a:ext cx="1754789" cy="1057813"/>
            </a:xfrm>
            <a:prstGeom prst="rect">
              <a:avLst/>
            </a:prstGeom>
            <a:noFill/>
            <a:ln>
              <a:noFill/>
            </a:ln>
          </p:spPr>
          <p:txBody>
            <a:bodyPr anchorCtr="0" anchor="ctr" bIns="142225" lIns="124800" spcFirstLastPara="1" rIns="124800"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Turn off</a:t>
              </a:r>
              <a:endParaRPr/>
            </a:p>
          </p:txBody>
        </p:sp>
        <p:sp>
          <p:nvSpPr>
            <p:cNvPr id="474" name="Google Shape;474;p27"/>
            <p:cNvSpPr/>
            <p:nvPr/>
          </p:nvSpPr>
          <p:spPr>
            <a:xfrm>
              <a:off x="1754788" y="3225072"/>
              <a:ext cx="5264367" cy="1057813"/>
            </a:xfrm>
            <a:prstGeom prst="rect">
              <a:avLst/>
            </a:prstGeom>
            <a:solidFill>
              <a:srgbClr val="E0E0E0">
                <a:alpha val="89803"/>
              </a:srgbClr>
            </a:solidFill>
            <a:ln cap="flat" cmpd="sng" w="12700">
              <a:solidFill>
                <a:srgbClr val="E0E0E0">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txBox="1"/>
            <p:nvPr/>
          </p:nvSpPr>
          <p:spPr>
            <a:xfrm>
              <a:off x="1754788" y="3225072"/>
              <a:ext cx="5264367" cy="1057813"/>
            </a:xfrm>
            <a:prstGeom prst="rect">
              <a:avLst/>
            </a:prstGeom>
            <a:noFill/>
            <a:ln>
              <a:noFill/>
            </a:ln>
          </p:spPr>
          <p:txBody>
            <a:bodyPr anchorCtr="0" anchor="ctr" bIns="254000" lIns="106775" spcFirstLastPara="1" rIns="106775"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Turn off any equipment or power switches that need to be turned off. </a:t>
              </a:r>
              <a:endParaRPr/>
            </a:p>
          </p:txBody>
        </p:sp>
        <p:sp>
          <p:nvSpPr>
            <p:cNvPr id="476" name="Google Shape;476;p27"/>
            <p:cNvSpPr/>
            <p:nvPr/>
          </p:nvSpPr>
          <p:spPr>
            <a:xfrm rot="10800000">
              <a:off x="0" y="1613538"/>
              <a:ext cx="1754789" cy="1627406"/>
            </a:xfrm>
            <a:prstGeom prst="upArrowCallout">
              <a:avLst>
                <a:gd fmla="val 5000" name="adj1"/>
                <a:gd fmla="val 10000" name="adj2"/>
                <a:gd fmla="val 15000" name="adj3"/>
                <a:gd fmla="val 64977" name="adj4"/>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txBox="1"/>
            <p:nvPr/>
          </p:nvSpPr>
          <p:spPr>
            <a:xfrm>
              <a:off x="0" y="1613538"/>
              <a:ext cx="1754789" cy="1057813"/>
            </a:xfrm>
            <a:prstGeom prst="rect">
              <a:avLst/>
            </a:prstGeom>
            <a:noFill/>
            <a:ln>
              <a:noFill/>
            </a:ln>
          </p:spPr>
          <p:txBody>
            <a:bodyPr anchorCtr="0" anchor="ctr" bIns="142225" lIns="124800" spcFirstLastPara="1" rIns="124800"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Do not move</a:t>
              </a:r>
              <a:endParaRPr/>
            </a:p>
          </p:txBody>
        </p:sp>
        <p:sp>
          <p:nvSpPr>
            <p:cNvPr id="478" name="Google Shape;478;p27"/>
            <p:cNvSpPr/>
            <p:nvPr/>
          </p:nvSpPr>
          <p:spPr>
            <a:xfrm>
              <a:off x="1754788" y="1613538"/>
              <a:ext cx="5264367" cy="1057813"/>
            </a:xfrm>
            <a:prstGeom prst="rect">
              <a:avLst/>
            </a:prstGeom>
            <a:solidFill>
              <a:srgbClr val="FFE8CA">
                <a:alpha val="89803"/>
              </a:srgbClr>
            </a:solidFill>
            <a:ln cap="flat" cmpd="sng" w="12700">
              <a:solidFill>
                <a:srgbClr val="FFE8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txBox="1"/>
            <p:nvPr/>
          </p:nvSpPr>
          <p:spPr>
            <a:xfrm>
              <a:off x="1754788" y="1613538"/>
              <a:ext cx="5264367" cy="1057813"/>
            </a:xfrm>
            <a:prstGeom prst="rect">
              <a:avLst/>
            </a:prstGeom>
            <a:noFill/>
            <a:ln>
              <a:noFill/>
            </a:ln>
          </p:spPr>
          <p:txBody>
            <a:bodyPr anchorCtr="0" anchor="ctr" bIns="254000" lIns="106775" spcFirstLastPara="1" rIns="106775"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Do not move the victim unless it is absolutely necessary (e.g. the building is on fire, there are hazardous fumes in the area, etc.)  </a:t>
              </a:r>
              <a:endParaRPr/>
            </a:p>
          </p:txBody>
        </p:sp>
        <p:sp>
          <p:nvSpPr>
            <p:cNvPr id="480" name="Google Shape;480;p27"/>
            <p:cNvSpPr/>
            <p:nvPr/>
          </p:nvSpPr>
          <p:spPr>
            <a:xfrm rot="10800000">
              <a:off x="0" y="2004"/>
              <a:ext cx="1754789" cy="1627406"/>
            </a:xfrm>
            <a:prstGeom prst="upArrowCallout">
              <a:avLst>
                <a:gd fmla="val 5000" name="adj1"/>
                <a:gd fmla="val 10000" name="adj2"/>
                <a:gd fmla="val 15000" name="adj3"/>
                <a:gd fmla="val 64977" name="adj4"/>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txBox="1"/>
            <p:nvPr/>
          </p:nvSpPr>
          <p:spPr>
            <a:xfrm>
              <a:off x="0" y="2004"/>
              <a:ext cx="1754789" cy="1057813"/>
            </a:xfrm>
            <a:prstGeom prst="rect">
              <a:avLst/>
            </a:prstGeom>
            <a:noFill/>
            <a:ln>
              <a:noFill/>
            </a:ln>
          </p:spPr>
          <p:txBody>
            <a:bodyPr anchorCtr="0" anchor="ctr" bIns="142225" lIns="124800" spcFirstLastPara="1" rIns="124800" wrap="square" tIns="142225">
              <a:noAutofit/>
            </a:bodyPr>
            <a:lstStyle/>
            <a:p>
              <a:pPr indent="0" lvl="0" marL="0" marR="0" rtl="0" algn="ctr">
                <a:lnSpc>
                  <a:spcPct val="90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Get</a:t>
              </a:r>
              <a:endParaRPr/>
            </a:p>
          </p:txBody>
        </p:sp>
        <p:sp>
          <p:nvSpPr>
            <p:cNvPr id="482" name="Google Shape;482;p27"/>
            <p:cNvSpPr/>
            <p:nvPr/>
          </p:nvSpPr>
          <p:spPr>
            <a:xfrm>
              <a:off x="1754788" y="2004"/>
              <a:ext cx="5264367" cy="1057813"/>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txBox="1"/>
            <p:nvPr/>
          </p:nvSpPr>
          <p:spPr>
            <a:xfrm>
              <a:off x="1754788" y="2004"/>
              <a:ext cx="5264367" cy="1057813"/>
            </a:xfrm>
            <a:prstGeom prst="rect">
              <a:avLst/>
            </a:prstGeom>
            <a:noFill/>
            <a:ln>
              <a:noFill/>
            </a:ln>
          </p:spPr>
          <p:txBody>
            <a:bodyPr anchorCtr="0" anchor="ctr" bIns="254000" lIns="106775" spcFirstLastPara="1" rIns="106775" wrap="square" tIns="254000">
              <a:noAutofit/>
            </a:bodyPr>
            <a:lstStyle/>
            <a:p>
              <a:pPr indent="0" lvl="0" marL="0" marR="0" rtl="0" algn="l">
                <a:lnSpc>
                  <a:spcPct val="90000"/>
                </a:lnSpc>
                <a:spcBef>
                  <a:spcPts val="0"/>
                </a:spcBef>
                <a:spcAft>
                  <a:spcPts val="0"/>
                </a:spcAft>
                <a:buClr>
                  <a:schemeClr val="dk1"/>
                </a:buClr>
                <a:buSzPts val="2000"/>
                <a:buFont typeface="Calibri"/>
                <a:buNone/>
              </a:pPr>
              <a:r>
                <a:rPr lang="en-GB" sz="2000">
                  <a:solidFill>
                    <a:schemeClr val="dk1"/>
                  </a:solidFill>
                  <a:latin typeface="Calibri"/>
                  <a:ea typeface="Calibri"/>
                  <a:cs typeface="Calibri"/>
                  <a:sym typeface="Calibri"/>
                </a:rPr>
                <a:t>Get the first aid kit and assist victim following accepted standards of care, if trained to do so. Otherwise, wait for emergency medical services to arrive. </a:t>
              </a:r>
              <a:endParaRPr/>
            </a:p>
          </p:txBody>
        </p:sp>
      </p:grpSp>
      <p:pic>
        <p:nvPicPr>
          <p:cNvPr descr="Classroom" id="484" name="Google Shape;484;p27"/>
          <p:cNvPicPr preferRelativeResize="0"/>
          <p:nvPr/>
        </p:nvPicPr>
        <p:blipFill rotWithShape="1">
          <a:blip r:embed="rId3">
            <a:alphaModFix/>
          </a:blip>
          <a:srcRect b="0" l="0" r="0" t="0"/>
          <a:stretch/>
        </p:blipFill>
        <p:spPr>
          <a:xfrm>
            <a:off x="322166" y="6294419"/>
            <a:ext cx="457251" cy="4572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9" name="Shape 489"/>
        <p:cNvGrpSpPr/>
        <p:nvPr/>
      </p:nvGrpSpPr>
      <p:grpSpPr>
        <a:xfrm>
          <a:off x="0" y="0"/>
          <a:ext cx="0" cy="0"/>
          <a:chOff x="0" y="0"/>
          <a:chExt cx="0" cy="0"/>
        </a:xfrm>
      </p:grpSpPr>
      <p:sp>
        <p:nvSpPr>
          <p:cNvPr id="490" name="Google Shape;490;p28"/>
          <p:cNvSpPr/>
          <p:nvPr/>
        </p:nvSpPr>
        <p:spPr>
          <a:xfrm>
            <a:off x="0" y="0"/>
            <a:ext cx="12188952"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91" name="Google Shape;491;p28"/>
          <p:cNvGrpSpPr/>
          <p:nvPr/>
        </p:nvGrpSpPr>
        <p:grpSpPr>
          <a:xfrm>
            <a:off x="-417513" y="0"/>
            <a:ext cx="12584114" cy="6853238"/>
            <a:chOff x="-417513" y="0"/>
            <a:chExt cx="12584114" cy="6853238"/>
          </a:xfrm>
        </p:grpSpPr>
        <p:sp>
          <p:nvSpPr>
            <p:cNvPr id="492" name="Google Shape;492;p28"/>
            <p:cNvSpPr/>
            <p:nvPr/>
          </p:nvSpPr>
          <p:spPr>
            <a:xfrm>
              <a:off x="1306513" y="0"/>
              <a:ext cx="3862388" cy="6843713"/>
            </a:xfrm>
            <a:custGeom>
              <a:rect b="b" l="l" r="r" t="t"/>
              <a:pathLst>
                <a:path extrusionOk="0" h="1440" w="813">
                  <a:moveTo>
                    <a:pt x="813" y="0"/>
                  </a:moveTo>
                  <a:cubicBezTo>
                    <a:pt x="331" y="221"/>
                    <a:pt x="0" y="1039"/>
                    <a:pt x="43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3" name="Google Shape;493;p28"/>
            <p:cNvSpPr/>
            <p:nvPr/>
          </p:nvSpPr>
          <p:spPr>
            <a:xfrm>
              <a:off x="10626725" y="9525"/>
              <a:ext cx="1539875" cy="555625"/>
            </a:xfrm>
            <a:custGeom>
              <a:rect b="b" l="l" r="r" t="t"/>
              <a:pathLst>
                <a:path extrusionOk="0" h="117" w="324">
                  <a:moveTo>
                    <a:pt x="324" y="117"/>
                  </a:moveTo>
                  <a:cubicBezTo>
                    <a:pt x="223" y="64"/>
                    <a:pt x="107" y="28"/>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10247313" y="5013325"/>
              <a:ext cx="1919288" cy="1830388"/>
            </a:xfrm>
            <a:custGeom>
              <a:rect b="b" l="l" r="r" t="t"/>
              <a:pathLst>
                <a:path extrusionOk="0" h="385" w="404">
                  <a:moveTo>
                    <a:pt x="0" y="385"/>
                  </a:moveTo>
                  <a:cubicBezTo>
                    <a:pt x="146" y="272"/>
                    <a:pt x="285" y="142"/>
                    <a:pt x="404"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1120775" y="0"/>
              <a:ext cx="3676650" cy="6843713"/>
            </a:xfrm>
            <a:custGeom>
              <a:rect b="b" l="l" r="r" t="t"/>
              <a:pathLst>
                <a:path extrusionOk="0" h="1440" w="774">
                  <a:moveTo>
                    <a:pt x="774" y="0"/>
                  </a:moveTo>
                  <a:cubicBezTo>
                    <a:pt x="312" y="240"/>
                    <a:pt x="0" y="1034"/>
                    <a:pt x="411" y="144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a:off x="11202988" y="9525"/>
              <a:ext cx="963613" cy="366713"/>
            </a:xfrm>
            <a:custGeom>
              <a:rect b="b" l="l" r="r" t="t"/>
              <a:pathLst>
                <a:path extrusionOk="0" h="77" w="203">
                  <a:moveTo>
                    <a:pt x="203" y="77"/>
                  </a:moveTo>
                  <a:cubicBezTo>
                    <a:pt x="138" y="46"/>
                    <a:pt x="68" y="21"/>
                    <a:pt x="0"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10494963" y="5275263"/>
              <a:ext cx="1666875" cy="1577975"/>
            </a:xfrm>
            <a:custGeom>
              <a:rect b="b" l="l" r="r" t="t"/>
              <a:pathLst>
                <a:path extrusionOk="0" h="332" w="351">
                  <a:moveTo>
                    <a:pt x="0" y="332"/>
                  </a:moveTo>
                  <a:cubicBezTo>
                    <a:pt x="125" y="232"/>
                    <a:pt x="245" y="121"/>
                    <a:pt x="351" y="0"/>
                  </a:cubicBezTo>
                </a:path>
              </a:pathLst>
            </a:custGeom>
            <a:noFill/>
            <a:ln cap="flat" cmpd="sng" w="9525">
              <a:solidFill>
                <a:srgbClr val="FFFFFF">
                  <a:alpha val="34901"/>
                </a:srgbClr>
              </a:solidFill>
              <a:prstDash val="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1001713" y="0"/>
              <a:ext cx="3621088" cy="6843713"/>
            </a:xfrm>
            <a:custGeom>
              <a:rect b="b" l="l" r="r" t="t"/>
              <a:pathLst>
                <a:path extrusionOk="0" h="1440" w="762">
                  <a:moveTo>
                    <a:pt x="762" y="0"/>
                  </a:moveTo>
                  <a:cubicBezTo>
                    <a:pt x="308" y="245"/>
                    <a:pt x="0" y="1033"/>
                    <a:pt x="403"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11501438" y="9525"/>
              <a:ext cx="665163" cy="257175"/>
            </a:xfrm>
            <a:custGeom>
              <a:rect b="b" l="l" r="r" t="t"/>
              <a:pathLst>
                <a:path extrusionOk="0" h="54" w="140">
                  <a:moveTo>
                    <a:pt x="140" y="54"/>
                  </a:moveTo>
                  <a:cubicBezTo>
                    <a:pt x="95" y="34"/>
                    <a:pt x="48" y="16"/>
                    <a:pt x="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a:off x="10641013" y="5408613"/>
              <a:ext cx="1525588" cy="1435100"/>
            </a:xfrm>
            <a:custGeom>
              <a:rect b="b" l="l" r="r" t="t"/>
              <a:pathLst>
                <a:path extrusionOk="0" h="302" w="321">
                  <a:moveTo>
                    <a:pt x="0" y="302"/>
                  </a:moveTo>
                  <a:cubicBezTo>
                    <a:pt x="114" y="210"/>
                    <a:pt x="223" y="109"/>
                    <a:pt x="321"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1001713" y="0"/>
              <a:ext cx="3244850" cy="6843713"/>
            </a:xfrm>
            <a:custGeom>
              <a:rect b="b" l="l" r="r" t="t"/>
              <a:pathLst>
                <a:path extrusionOk="0" h="1440" w="683">
                  <a:moveTo>
                    <a:pt x="683" y="0"/>
                  </a:moveTo>
                  <a:cubicBezTo>
                    <a:pt x="258" y="256"/>
                    <a:pt x="0" y="1041"/>
                    <a:pt x="355"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10802938" y="5518150"/>
              <a:ext cx="1363663" cy="1325563"/>
            </a:xfrm>
            <a:custGeom>
              <a:rect b="b" l="l" r="r" t="t"/>
              <a:pathLst>
                <a:path extrusionOk="0" h="279" w="287">
                  <a:moveTo>
                    <a:pt x="0" y="279"/>
                  </a:moveTo>
                  <a:cubicBezTo>
                    <a:pt x="101" y="193"/>
                    <a:pt x="198" y="100"/>
                    <a:pt x="287"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889000" y="0"/>
              <a:ext cx="3230563" cy="6843713"/>
            </a:xfrm>
            <a:custGeom>
              <a:rect b="b" l="l" r="r" t="t"/>
              <a:pathLst>
                <a:path extrusionOk="0" h="1440" w="680">
                  <a:moveTo>
                    <a:pt x="680" y="0"/>
                  </a:moveTo>
                  <a:cubicBezTo>
                    <a:pt x="257" y="265"/>
                    <a:pt x="0" y="1026"/>
                    <a:pt x="337"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10979150" y="5694363"/>
              <a:ext cx="1187450" cy="1149350"/>
            </a:xfrm>
            <a:custGeom>
              <a:rect b="b" l="l" r="r" t="t"/>
              <a:pathLst>
                <a:path extrusionOk="0" h="242" w="250">
                  <a:moveTo>
                    <a:pt x="0" y="242"/>
                  </a:moveTo>
                  <a:cubicBezTo>
                    <a:pt x="88" y="166"/>
                    <a:pt x="172" y="85"/>
                    <a:pt x="250"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484188" y="0"/>
              <a:ext cx="3421063" cy="6843713"/>
            </a:xfrm>
            <a:custGeom>
              <a:rect b="b" l="l" r="r" t="t"/>
              <a:pathLst>
                <a:path extrusionOk="0" h="1440" w="720">
                  <a:moveTo>
                    <a:pt x="720" y="0"/>
                  </a:moveTo>
                  <a:cubicBezTo>
                    <a:pt x="316" y="282"/>
                    <a:pt x="0" y="1018"/>
                    <a:pt x="362"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11287125" y="6049963"/>
              <a:ext cx="879475" cy="793750"/>
            </a:xfrm>
            <a:custGeom>
              <a:rect b="b" l="l" r="r" t="t"/>
              <a:pathLst>
                <a:path extrusionOk="0" h="167" w="185">
                  <a:moveTo>
                    <a:pt x="0" y="167"/>
                  </a:moveTo>
                  <a:cubicBezTo>
                    <a:pt x="63" y="114"/>
                    <a:pt x="125" y="58"/>
                    <a:pt x="185" y="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a:off x="598488" y="0"/>
              <a:ext cx="2717800" cy="6843713"/>
            </a:xfrm>
            <a:custGeom>
              <a:rect b="b" l="l" r="r" t="t"/>
              <a:pathLst>
                <a:path extrusionOk="0" h="1440" w="572">
                  <a:moveTo>
                    <a:pt x="572" y="0"/>
                  </a:moveTo>
                  <a:cubicBezTo>
                    <a:pt x="213" y="320"/>
                    <a:pt x="0" y="979"/>
                    <a:pt x="164" y="1440"/>
                  </a:cubicBezTo>
                </a:path>
              </a:pathLst>
            </a:custGeom>
            <a:noFill/>
            <a:ln cap="flat" cmpd="sng" w="12700">
              <a:solidFill>
                <a:srgbClr val="FFFFFF">
                  <a:alpha val="34901"/>
                </a:srgbClr>
              </a:solidFill>
              <a:prstDash val="dashDot"/>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261938" y="0"/>
              <a:ext cx="2944813" cy="6843713"/>
            </a:xfrm>
            <a:custGeom>
              <a:rect b="b" l="l" r="r" t="t"/>
              <a:pathLst>
                <a:path extrusionOk="0" h="1440" w="620">
                  <a:moveTo>
                    <a:pt x="620" y="0"/>
                  </a:moveTo>
                  <a:cubicBezTo>
                    <a:pt x="248" y="325"/>
                    <a:pt x="0" y="960"/>
                    <a:pt x="186" y="1440"/>
                  </a:cubicBezTo>
                </a:path>
              </a:pathLst>
            </a:custGeom>
            <a:noFill/>
            <a:ln cap="flat" cmpd="sng" w="9525">
              <a:solidFill>
                <a:srgbClr val="FFFFFF">
                  <a:alpha val="34901"/>
                </a:srgbClr>
              </a:solidFill>
              <a:prstDash val="lgDash"/>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417513" y="0"/>
              <a:ext cx="2403475" cy="6843713"/>
            </a:xfrm>
            <a:custGeom>
              <a:rect b="b" l="l" r="r" t="t"/>
              <a:pathLst>
                <a:path extrusionOk="0" h="1440" w="506">
                  <a:moveTo>
                    <a:pt x="506" y="0"/>
                  </a:moveTo>
                  <a:cubicBezTo>
                    <a:pt x="109" y="356"/>
                    <a:pt x="0" y="943"/>
                    <a:pt x="171" y="1440"/>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14288" y="9525"/>
              <a:ext cx="1771650" cy="3198813"/>
            </a:xfrm>
            <a:custGeom>
              <a:rect b="b" l="l" r="r" t="t"/>
              <a:pathLst>
                <a:path extrusionOk="0" h="673" w="373">
                  <a:moveTo>
                    <a:pt x="373" y="0"/>
                  </a:moveTo>
                  <a:cubicBezTo>
                    <a:pt x="175" y="183"/>
                    <a:pt x="51" y="409"/>
                    <a:pt x="0" y="673"/>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a:off x="4763" y="6016625"/>
              <a:ext cx="214313" cy="827088"/>
            </a:xfrm>
            <a:custGeom>
              <a:rect b="b" l="l" r="r" t="t"/>
              <a:pathLst>
                <a:path extrusionOk="0" h="174" w="45">
                  <a:moveTo>
                    <a:pt x="0" y="0"/>
                  </a:moveTo>
                  <a:cubicBezTo>
                    <a:pt x="11" y="59"/>
                    <a:pt x="26" y="118"/>
                    <a:pt x="45" y="174"/>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14288" y="0"/>
              <a:ext cx="1562100" cy="2228850"/>
            </a:xfrm>
            <a:custGeom>
              <a:rect b="b" l="l" r="r" t="t"/>
              <a:pathLst>
                <a:path extrusionOk="0" h="469" w="329">
                  <a:moveTo>
                    <a:pt x="329" y="0"/>
                  </a:moveTo>
                  <a:cubicBezTo>
                    <a:pt x="189" y="133"/>
                    <a:pt x="69" y="288"/>
                    <a:pt x="0" y="469"/>
                  </a:cubicBezTo>
                </a:path>
              </a:pathLst>
            </a:custGeom>
            <a:noFill/>
            <a:ln cap="flat" cmpd="sng" w="9525">
              <a:solidFill>
                <a:srgbClr val="FFFFFF">
                  <a:alpha val="34901"/>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28"/>
          <p:cNvSpPr/>
          <p:nvPr/>
        </p:nvSpPr>
        <p:spPr>
          <a:xfrm>
            <a:off x="0" y="0"/>
            <a:ext cx="12188952" cy="57881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8"/>
          <p:cNvSpPr txBox="1"/>
          <p:nvPr>
            <p:ph type="title"/>
          </p:nvPr>
        </p:nvSpPr>
        <p:spPr>
          <a:xfrm>
            <a:off x="484187" y="960120"/>
            <a:ext cx="4138613" cy="41696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GB" sz="3600">
                <a:latin typeface="Calibri"/>
                <a:ea typeface="Calibri"/>
                <a:cs typeface="Calibri"/>
                <a:sym typeface="Calibri"/>
              </a:rPr>
              <a:t>Initial Response </a:t>
            </a:r>
            <a:br>
              <a:rPr b="1" lang="en-GB" sz="3600">
                <a:latin typeface="Calibri"/>
                <a:ea typeface="Calibri"/>
                <a:cs typeface="Calibri"/>
                <a:sym typeface="Calibri"/>
              </a:rPr>
            </a:br>
            <a:r>
              <a:rPr b="1" lang="en-GB" sz="3600">
                <a:latin typeface="Calibri"/>
                <a:ea typeface="Calibri"/>
                <a:cs typeface="Calibri"/>
                <a:sym typeface="Calibri"/>
              </a:rPr>
              <a:t>(Serious Accident) </a:t>
            </a:r>
            <a:r>
              <a:rPr b="1" lang="en-GB" sz="2800"/>
              <a:t>(2)</a:t>
            </a:r>
            <a:endParaRPr/>
          </a:p>
        </p:txBody>
      </p:sp>
      <p:sp>
        <p:nvSpPr>
          <p:cNvPr id="515" name="Google Shape;515;p28"/>
          <p:cNvSpPr txBox="1"/>
          <p:nvPr>
            <p:ph idx="12" type="sldNum"/>
          </p:nvPr>
        </p:nvSpPr>
        <p:spPr>
          <a:xfrm>
            <a:off x="10469880" y="320040"/>
            <a:ext cx="914400" cy="32004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cxnSp>
        <p:nvCxnSpPr>
          <p:cNvPr id="516" name="Google Shape;516;p28"/>
          <p:cNvCxnSpPr/>
          <p:nvPr/>
        </p:nvCxnSpPr>
        <p:spPr>
          <a:xfrm>
            <a:off x="4752263" y="1200150"/>
            <a:ext cx="0" cy="3543972"/>
          </a:xfrm>
          <a:prstGeom prst="straightConnector1">
            <a:avLst/>
          </a:prstGeom>
          <a:noFill/>
          <a:ln cap="flat" cmpd="sng" w="12700">
            <a:solidFill>
              <a:schemeClr val="accent1"/>
            </a:solidFill>
            <a:prstDash val="solid"/>
            <a:miter lim="800000"/>
            <a:headEnd len="sm" w="sm" type="none"/>
            <a:tailEnd len="sm" w="sm" type="none"/>
          </a:ln>
        </p:spPr>
      </p:cxnSp>
      <p:sp>
        <p:nvSpPr>
          <p:cNvPr id="517" name="Google Shape;517;p28"/>
          <p:cNvSpPr txBox="1"/>
          <p:nvPr>
            <p:ph idx="1" type="body"/>
          </p:nvPr>
        </p:nvSpPr>
        <p:spPr>
          <a:xfrm>
            <a:off x="4983480" y="960120"/>
            <a:ext cx="6946582" cy="4169664"/>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000"/>
              <a:buChar char="•"/>
            </a:pPr>
            <a:r>
              <a:rPr lang="en-GB" sz="2000"/>
              <a:t>Make a note of the people involved that will need to be interviewed later. </a:t>
            </a:r>
            <a:endParaRPr/>
          </a:p>
          <a:p>
            <a:pPr indent="-228600" lvl="0" marL="228600" rtl="0" algn="l">
              <a:lnSpc>
                <a:spcPct val="90000"/>
              </a:lnSpc>
              <a:spcBef>
                <a:spcPts val="1000"/>
              </a:spcBef>
              <a:spcAft>
                <a:spcPts val="0"/>
              </a:spcAft>
              <a:buClr>
                <a:schemeClr val="accent1"/>
              </a:buClr>
              <a:buSzPts val="2000"/>
              <a:buChar char="•"/>
            </a:pPr>
            <a:r>
              <a:rPr lang="en-GB" sz="2000"/>
              <a:t>Use barricade tape or other means to block-off the area. </a:t>
            </a:r>
            <a:endParaRPr/>
          </a:p>
          <a:p>
            <a:pPr indent="-228600" lvl="0" marL="228600" rtl="0" algn="l">
              <a:lnSpc>
                <a:spcPct val="90000"/>
              </a:lnSpc>
              <a:spcBef>
                <a:spcPts val="1000"/>
              </a:spcBef>
              <a:spcAft>
                <a:spcPts val="0"/>
              </a:spcAft>
              <a:buClr>
                <a:schemeClr val="accent1"/>
              </a:buClr>
              <a:buSzPts val="2000"/>
              <a:buChar char="•"/>
            </a:pPr>
            <a:r>
              <a:rPr lang="en-GB" sz="2000"/>
              <a:t>Notify the department fire marshal, medical/welfare centre, OHS Manager and request contact is made with Fire or Ambulance services as appropriate. </a:t>
            </a:r>
            <a:endParaRPr/>
          </a:p>
          <a:p>
            <a:pPr indent="-228600" lvl="0" marL="228600" rtl="0" algn="l">
              <a:lnSpc>
                <a:spcPct val="90000"/>
              </a:lnSpc>
              <a:spcBef>
                <a:spcPts val="1000"/>
              </a:spcBef>
              <a:spcAft>
                <a:spcPts val="0"/>
              </a:spcAft>
              <a:buClr>
                <a:schemeClr val="accent1"/>
              </a:buClr>
              <a:buSzPts val="2000"/>
              <a:buChar char="•"/>
            </a:pPr>
            <a:r>
              <a:rPr lang="en-GB" sz="2000"/>
              <a:t>Other workers should be directed to return to work to reduce interference with rescue workers and to prevent secondary accidents. </a:t>
            </a:r>
            <a:endParaRPr/>
          </a:p>
          <a:p>
            <a:pPr indent="-228600" lvl="0" marL="228600" rtl="0" algn="l">
              <a:lnSpc>
                <a:spcPct val="90000"/>
              </a:lnSpc>
              <a:spcBef>
                <a:spcPts val="1000"/>
              </a:spcBef>
              <a:spcAft>
                <a:spcPts val="0"/>
              </a:spcAft>
              <a:buClr>
                <a:schemeClr val="accent1"/>
              </a:buClr>
              <a:buSzPts val="2000"/>
              <a:buChar char="•"/>
            </a:pPr>
            <a:r>
              <a:rPr lang="en-GB" sz="2000"/>
              <a:t>Once victim/s has been safely removed, take any photographs or make drawings identifying locations of injured person etc.  </a:t>
            </a:r>
            <a:endParaRPr/>
          </a:p>
          <a:p>
            <a:pPr indent="-120650" lvl="0" marL="228600" rtl="0" algn="l">
              <a:lnSpc>
                <a:spcPct val="90000"/>
              </a:lnSpc>
              <a:spcBef>
                <a:spcPts val="1000"/>
              </a:spcBef>
              <a:spcAft>
                <a:spcPts val="0"/>
              </a:spcAft>
              <a:buClr>
                <a:schemeClr val="dk1"/>
              </a:buClr>
              <a:buSzPts val="1700"/>
              <a:buNone/>
            </a:pPr>
            <a:r>
              <a:t/>
            </a:r>
            <a:endParaRPr sz="1700"/>
          </a:p>
        </p:txBody>
      </p:sp>
      <p:pic>
        <p:nvPicPr>
          <p:cNvPr descr="Classroom" id="518" name="Google Shape;518;p28"/>
          <p:cNvPicPr preferRelativeResize="0"/>
          <p:nvPr/>
        </p:nvPicPr>
        <p:blipFill rotWithShape="1">
          <a:blip r:embed="rId3">
            <a:alphaModFix/>
          </a:blip>
          <a:srcRect b="0" l="0" r="0" t="0"/>
          <a:stretch/>
        </p:blipFill>
        <p:spPr>
          <a:xfrm>
            <a:off x="11175181" y="5312628"/>
            <a:ext cx="457251" cy="457251"/>
          </a:xfrm>
          <a:prstGeom prst="rect">
            <a:avLst/>
          </a:prstGeom>
          <a:noFill/>
          <a:ln>
            <a:noFill/>
          </a:ln>
        </p:spPr>
      </p:pic>
      <p:pic>
        <p:nvPicPr>
          <p:cNvPr descr="Information" id="519" name="Google Shape;519;p28"/>
          <p:cNvPicPr preferRelativeResize="0"/>
          <p:nvPr/>
        </p:nvPicPr>
        <p:blipFill rotWithShape="1">
          <a:blip r:embed="rId4">
            <a:alphaModFix/>
          </a:blip>
          <a:srcRect b="0" l="0" r="0" t="0"/>
          <a:stretch/>
        </p:blipFill>
        <p:spPr>
          <a:xfrm>
            <a:off x="11572875" y="5311236"/>
            <a:ext cx="440371" cy="44037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4" name="Shape 524"/>
        <p:cNvGrpSpPr/>
        <p:nvPr/>
      </p:nvGrpSpPr>
      <p:grpSpPr>
        <a:xfrm>
          <a:off x="0" y="0"/>
          <a:ext cx="0" cy="0"/>
          <a:chOff x="0" y="0"/>
          <a:chExt cx="0" cy="0"/>
        </a:xfrm>
      </p:grpSpPr>
      <p:sp>
        <p:nvSpPr>
          <p:cNvPr id="525" name="Google Shape;525;p29"/>
          <p:cNvSpPr/>
          <p:nvPr/>
        </p:nvSpPr>
        <p:spPr>
          <a:xfrm>
            <a:off x="-1" y="0"/>
            <a:ext cx="5093209"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9"/>
          <p:cNvSpPr txBox="1"/>
          <p:nvPr>
            <p:ph type="title"/>
          </p:nvPr>
        </p:nvSpPr>
        <p:spPr>
          <a:xfrm>
            <a:off x="524741" y="620392"/>
            <a:ext cx="4037928" cy="550468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b="1" lang="en-GB" sz="3600">
                <a:solidFill>
                  <a:schemeClr val="lt1"/>
                </a:solidFill>
                <a:latin typeface="Calibri"/>
                <a:ea typeface="Calibri"/>
                <a:cs typeface="Calibri"/>
                <a:sym typeface="Calibri"/>
              </a:rPr>
              <a:t>Initial Response </a:t>
            </a:r>
            <a:br>
              <a:rPr b="1" lang="en-GB" sz="3600">
                <a:solidFill>
                  <a:schemeClr val="lt1"/>
                </a:solidFill>
                <a:latin typeface="Calibri"/>
                <a:ea typeface="Calibri"/>
                <a:cs typeface="Calibri"/>
                <a:sym typeface="Calibri"/>
              </a:rPr>
            </a:br>
            <a:r>
              <a:rPr b="1" lang="en-GB" sz="3600">
                <a:solidFill>
                  <a:schemeClr val="lt1"/>
                </a:solidFill>
                <a:latin typeface="Calibri"/>
                <a:ea typeface="Calibri"/>
                <a:cs typeface="Calibri"/>
                <a:sym typeface="Calibri"/>
              </a:rPr>
              <a:t>(Minor Accident) </a:t>
            </a:r>
            <a:r>
              <a:rPr b="1" lang="en-GB" sz="2800">
                <a:solidFill>
                  <a:schemeClr val="lt1"/>
                </a:solidFill>
              </a:rPr>
              <a:t>(3)</a:t>
            </a:r>
            <a:endParaRPr b="1" sz="2800">
              <a:solidFill>
                <a:schemeClr val="lt1"/>
              </a:solidFill>
              <a:latin typeface="Calibri"/>
              <a:ea typeface="Calibri"/>
              <a:cs typeface="Calibri"/>
              <a:sym typeface="Calibri"/>
            </a:endParaRPr>
          </a:p>
        </p:txBody>
      </p:sp>
      <p:sp>
        <p:nvSpPr>
          <p:cNvPr id="527" name="Google Shape;52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GB"/>
              <a:t>‹#›</a:t>
            </a:fld>
            <a:endParaRPr/>
          </a:p>
        </p:txBody>
      </p:sp>
      <p:grpSp>
        <p:nvGrpSpPr>
          <p:cNvPr id="528" name="Google Shape;528;p29"/>
          <p:cNvGrpSpPr/>
          <p:nvPr/>
        </p:nvGrpSpPr>
        <p:grpSpPr>
          <a:xfrm>
            <a:off x="5468389" y="622995"/>
            <a:ext cx="6263639" cy="5499481"/>
            <a:chOff x="0" y="2603"/>
            <a:chExt cx="6263639" cy="5499481"/>
          </a:xfrm>
        </p:grpSpPr>
        <p:sp>
          <p:nvSpPr>
            <p:cNvPr id="529" name="Google Shape;529;p29"/>
            <p:cNvSpPr/>
            <p:nvPr/>
          </p:nvSpPr>
          <p:spPr>
            <a:xfrm>
              <a:off x="0" y="4863723"/>
              <a:ext cx="1565910" cy="638361"/>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9"/>
            <p:cNvSpPr txBox="1"/>
            <p:nvPr/>
          </p:nvSpPr>
          <p:spPr>
            <a:xfrm>
              <a:off x="0" y="4863723"/>
              <a:ext cx="1565910" cy="638361"/>
            </a:xfrm>
            <a:prstGeom prst="rect">
              <a:avLst/>
            </a:prstGeom>
            <a:noFill/>
            <a:ln>
              <a:noFill/>
            </a:ln>
          </p:spPr>
          <p:txBody>
            <a:bodyPr anchorCtr="0" anchor="ctr" bIns="156450" lIns="111350" spcFirstLastPara="1" rIns="1113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Make</a:t>
              </a:r>
              <a:endParaRPr/>
            </a:p>
          </p:txBody>
        </p:sp>
        <p:sp>
          <p:nvSpPr>
            <p:cNvPr id="531" name="Google Shape;531;p29"/>
            <p:cNvSpPr/>
            <p:nvPr/>
          </p:nvSpPr>
          <p:spPr>
            <a:xfrm>
              <a:off x="1565909" y="4863723"/>
              <a:ext cx="4697730" cy="638361"/>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9"/>
            <p:cNvSpPr txBox="1"/>
            <p:nvPr/>
          </p:nvSpPr>
          <p:spPr>
            <a:xfrm>
              <a:off x="1565909" y="4863723"/>
              <a:ext cx="4697730" cy="638361"/>
            </a:xfrm>
            <a:prstGeom prst="rect">
              <a:avLst/>
            </a:prstGeom>
            <a:noFill/>
            <a:ln>
              <a:noFill/>
            </a:ln>
          </p:spPr>
          <p:txBody>
            <a:bodyPr anchorCtr="0" anchor="ctr" bIns="203200" lIns="95275" spcFirstLastPara="1" rIns="9527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Make sure you take samples or any evidence as appropriate. </a:t>
              </a:r>
              <a:endParaRPr/>
            </a:p>
          </p:txBody>
        </p:sp>
        <p:sp>
          <p:nvSpPr>
            <p:cNvPr id="533" name="Google Shape;533;p29"/>
            <p:cNvSpPr/>
            <p:nvPr/>
          </p:nvSpPr>
          <p:spPr>
            <a:xfrm rot="10800000">
              <a:off x="0" y="3891499"/>
              <a:ext cx="1565910" cy="981799"/>
            </a:xfrm>
            <a:prstGeom prst="upArrowCallout">
              <a:avLst>
                <a:gd fmla="val 5000" name="adj1"/>
                <a:gd fmla="val 10000" name="adj2"/>
                <a:gd fmla="val 15000" name="adj3"/>
                <a:gd fmla="val 64977" name="adj4"/>
              </a:avLst>
            </a:prstGeom>
            <a:solidFill>
              <a:schemeClr val="accent3"/>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txBox="1"/>
            <p:nvPr/>
          </p:nvSpPr>
          <p:spPr>
            <a:xfrm>
              <a:off x="0" y="3891499"/>
              <a:ext cx="1565910" cy="638169"/>
            </a:xfrm>
            <a:prstGeom prst="rect">
              <a:avLst/>
            </a:prstGeom>
            <a:noFill/>
            <a:ln>
              <a:noFill/>
            </a:ln>
          </p:spPr>
          <p:txBody>
            <a:bodyPr anchorCtr="0" anchor="ctr" bIns="156450" lIns="111350" spcFirstLastPara="1" rIns="1113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Get</a:t>
              </a:r>
              <a:endParaRPr/>
            </a:p>
          </p:txBody>
        </p:sp>
        <p:sp>
          <p:nvSpPr>
            <p:cNvPr id="535" name="Google Shape;535;p29"/>
            <p:cNvSpPr/>
            <p:nvPr/>
          </p:nvSpPr>
          <p:spPr>
            <a:xfrm>
              <a:off x="1565909" y="3891499"/>
              <a:ext cx="4697730" cy="638169"/>
            </a:xfrm>
            <a:prstGeom prst="rect">
              <a:avLst/>
            </a:prstGeom>
            <a:solidFill>
              <a:srgbClr val="E0E0E0">
                <a:alpha val="89803"/>
              </a:srgbClr>
            </a:solidFill>
            <a:ln cap="flat" cmpd="sng" w="12700">
              <a:solidFill>
                <a:srgbClr val="E0E0E0">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9"/>
            <p:cNvSpPr txBox="1"/>
            <p:nvPr/>
          </p:nvSpPr>
          <p:spPr>
            <a:xfrm>
              <a:off x="1565909" y="3891499"/>
              <a:ext cx="4697730" cy="638169"/>
            </a:xfrm>
            <a:prstGeom prst="rect">
              <a:avLst/>
            </a:prstGeom>
            <a:noFill/>
            <a:ln>
              <a:noFill/>
            </a:ln>
          </p:spPr>
          <p:txBody>
            <a:bodyPr anchorCtr="0" anchor="ctr" bIns="203200" lIns="95275" spcFirstLastPara="1" rIns="9527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Get your accident investigation kit and begin your investigation.</a:t>
              </a:r>
              <a:endParaRPr/>
            </a:p>
          </p:txBody>
        </p:sp>
        <p:sp>
          <p:nvSpPr>
            <p:cNvPr id="537" name="Google Shape;537;p29"/>
            <p:cNvSpPr/>
            <p:nvPr/>
          </p:nvSpPr>
          <p:spPr>
            <a:xfrm rot="10800000">
              <a:off x="0" y="2919275"/>
              <a:ext cx="1565910" cy="981799"/>
            </a:xfrm>
            <a:prstGeom prst="upArrowCallout">
              <a:avLst>
                <a:gd fmla="val 5000" name="adj1"/>
                <a:gd fmla="val 10000" name="adj2"/>
                <a:gd fmla="val 15000" name="adj3"/>
                <a:gd fmla="val 64977" name="adj4"/>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txBox="1"/>
            <p:nvPr/>
          </p:nvSpPr>
          <p:spPr>
            <a:xfrm>
              <a:off x="0" y="2919275"/>
              <a:ext cx="1565910" cy="638169"/>
            </a:xfrm>
            <a:prstGeom prst="rect">
              <a:avLst/>
            </a:prstGeom>
            <a:noFill/>
            <a:ln>
              <a:noFill/>
            </a:ln>
          </p:spPr>
          <p:txBody>
            <a:bodyPr anchorCtr="0" anchor="ctr" bIns="156450" lIns="111350" spcFirstLastPara="1" rIns="1113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Notify</a:t>
              </a:r>
              <a:endParaRPr/>
            </a:p>
          </p:txBody>
        </p:sp>
        <p:sp>
          <p:nvSpPr>
            <p:cNvPr id="539" name="Google Shape;539;p29"/>
            <p:cNvSpPr/>
            <p:nvPr/>
          </p:nvSpPr>
          <p:spPr>
            <a:xfrm>
              <a:off x="1565909" y="2919275"/>
              <a:ext cx="4697730" cy="638169"/>
            </a:xfrm>
            <a:prstGeom prst="rect">
              <a:avLst/>
            </a:prstGeom>
            <a:solidFill>
              <a:srgbClr val="FFE8CA">
                <a:alpha val="89803"/>
              </a:srgbClr>
            </a:solidFill>
            <a:ln cap="flat" cmpd="sng" w="12700">
              <a:solidFill>
                <a:srgbClr val="FFE8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txBox="1"/>
            <p:nvPr/>
          </p:nvSpPr>
          <p:spPr>
            <a:xfrm>
              <a:off x="1565909" y="2919275"/>
              <a:ext cx="4697730" cy="638169"/>
            </a:xfrm>
            <a:prstGeom prst="rect">
              <a:avLst/>
            </a:prstGeom>
            <a:noFill/>
            <a:ln>
              <a:noFill/>
            </a:ln>
          </p:spPr>
          <p:txBody>
            <a:bodyPr anchorCtr="0" anchor="ctr" bIns="203200" lIns="95275" spcFirstLastPara="1" rIns="9527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Notify your departmental safety representative and management.</a:t>
              </a:r>
              <a:endParaRPr/>
            </a:p>
          </p:txBody>
        </p:sp>
        <p:sp>
          <p:nvSpPr>
            <p:cNvPr id="541" name="Google Shape;541;p29"/>
            <p:cNvSpPr/>
            <p:nvPr/>
          </p:nvSpPr>
          <p:spPr>
            <a:xfrm rot="10800000">
              <a:off x="0" y="1947051"/>
              <a:ext cx="1565910" cy="981799"/>
            </a:xfrm>
            <a:prstGeom prst="upArrowCallout">
              <a:avLst>
                <a:gd fmla="val 5000" name="adj1"/>
                <a:gd fmla="val 10000" name="adj2"/>
                <a:gd fmla="val 15000" name="adj3"/>
                <a:gd fmla="val 64977" name="adj4"/>
              </a:avLst>
            </a:prstGeom>
            <a:solidFill>
              <a:srgbClr val="599BD5"/>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txBox="1"/>
            <p:nvPr/>
          </p:nvSpPr>
          <p:spPr>
            <a:xfrm>
              <a:off x="0" y="1947051"/>
              <a:ext cx="1565910" cy="638169"/>
            </a:xfrm>
            <a:prstGeom prst="rect">
              <a:avLst/>
            </a:prstGeom>
            <a:noFill/>
            <a:ln>
              <a:noFill/>
            </a:ln>
          </p:spPr>
          <p:txBody>
            <a:bodyPr anchorCtr="0" anchor="ctr" bIns="156450" lIns="111350" spcFirstLastPara="1" rIns="1113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Make</a:t>
              </a:r>
              <a:endParaRPr/>
            </a:p>
          </p:txBody>
        </p:sp>
        <p:sp>
          <p:nvSpPr>
            <p:cNvPr id="543" name="Google Shape;543;p29"/>
            <p:cNvSpPr/>
            <p:nvPr/>
          </p:nvSpPr>
          <p:spPr>
            <a:xfrm>
              <a:off x="1565909" y="1947051"/>
              <a:ext cx="4697730" cy="638169"/>
            </a:xfrm>
            <a:prstGeom prst="rect">
              <a:avLst/>
            </a:prstGeom>
            <a:solidFill>
              <a:srgbClr val="CFDEEF">
                <a:alpha val="89803"/>
              </a:srgbClr>
            </a:solidFill>
            <a:ln cap="flat" cmpd="sng" w="12700">
              <a:solidFill>
                <a:srgbClr val="CFDEEF">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txBox="1"/>
            <p:nvPr/>
          </p:nvSpPr>
          <p:spPr>
            <a:xfrm>
              <a:off x="1565909" y="1947051"/>
              <a:ext cx="4697730" cy="638169"/>
            </a:xfrm>
            <a:prstGeom prst="rect">
              <a:avLst/>
            </a:prstGeom>
            <a:noFill/>
            <a:ln>
              <a:noFill/>
            </a:ln>
          </p:spPr>
          <p:txBody>
            <a:bodyPr anchorCtr="0" anchor="ctr" bIns="203200" lIns="95275" spcFirstLastPara="1" rIns="9527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Make a note of the people involved that you will want to interview later.</a:t>
              </a:r>
              <a:endParaRPr/>
            </a:p>
          </p:txBody>
        </p:sp>
        <p:sp>
          <p:nvSpPr>
            <p:cNvPr id="545" name="Google Shape;545;p29"/>
            <p:cNvSpPr/>
            <p:nvPr/>
          </p:nvSpPr>
          <p:spPr>
            <a:xfrm rot="10800000">
              <a:off x="0" y="974827"/>
              <a:ext cx="1565910" cy="981799"/>
            </a:xfrm>
            <a:prstGeom prst="upArrowCallout">
              <a:avLst>
                <a:gd fmla="val 5000" name="adj1"/>
                <a:gd fmla="val 10000" name="adj2"/>
                <a:gd fmla="val 15000" name="adj3"/>
                <a:gd fmla="val 64977" name="adj4"/>
              </a:avLst>
            </a:prstGeom>
            <a:solidFill>
              <a:schemeClr val="accent6"/>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txBox="1"/>
            <p:nvPr/>
          </p:nvSpPr>
          <p:spPr>
            <a:xfrm>
              <a:off x="0" y="974827"/>
              <a:ext cx="1565910" cy="638169"/>
            </a:xfrm>
            <a:prstGeom prst="rect">
              <a:avLst/>
            </a:prstGeom>
            <a:noFill/>
            <a:ln>
              <a:noFill/>
            </a:ln>
          </p:spPr>
          <p:txBody>
            <a:bodyPr anchorCtr="0" anchor="ctr" bIns="156450" lIns="111350" spcFirstLastPara="1" rIns="1113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Turn off</a:t>
              </a:r>
              <a:endParaRPr/>
            </a:p>
          </p:txBody>
        </p:sp>
        <p:sp>
          <p:nvSpPr>
            <p:cNvPr id="547" name="Google Shape;547;p29"/>
            <p:cNvSpPr/>
            <p:nvPr/>
          </p:nvSpPr>
          <p:spPr>
            <a:xfrm>
              <a:off x="1565909" y="974827"/>
              <a:ext cx="4697730" cy="638169"/>
            </a:xfrm>
            <a:prstGeom prst="rect">
              <a:avLst/>
            </a:prstGeom>
            <a:solidFill>
              <a:srgbClr val="D4E2CE">
                <a:alpha val="89803"/>
              </a:srgbClr>
            </a:solidFill>
            <a:ln cap="flat" cmpd="sng" w="12700">
              <a:solidFill>
                <a:srgbClr val="D4E2CE">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txBox="1"/>
            <p:nvPr/>
          </p:nvSpPr>
          <p:spPr>
            <a:xfrm>
              <a:off x="1565909" y="974827"/>
              <a:ext cx="4697730" cy="638169"/>
            </a:xfrm>
            <a:prstGeom prst="rect">
              <a:avLst/>
            </a:prstGeom>
            <a:noFill/>
            <a:ln>
              <a:noFill/>
            </a:ln>
          </p:spPr>
          <p:txBody>
            <a:bodyPr anchorCtr="0" anchor="ctr" bIns="203200" lIns="95275" spcFirstLastPara="1" rIns="9527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Turn off any equipment or power switches that need to be turned off. Do not move anything in the area.</a:t>
              </a:r>
              <a:endParaRPr/>
            </a:p>
          </p:txBody>
        </p:sp>
        <p:sp>
          <p:nvSpPr>
            <p:cNvPr id="549" name="Google Shape;549;p29"/>
            <p:cNvSpPr/>
            <p:nvPr/>
          </p:nvSpPr>
          <p:spPr>
            <a:xfrm rot="10800000">
              <a:off x="0" y="2603"/>
              <a:ext cx="1565910" cy="981799"/>
            </a:xfrm>
            <a:prstGeom prst="upArrowCallout">
              <a:avLst>
                <a:gd fmla="val 5000" name="adj1"/>
                <a:gd fmla="val 10000" name="adj2"/>
                <a:gd fmla="val 15000" name="adj3"/>
                <a:gd fmla="val 64977" name="adj4"/>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txBox="1"/>
            <p:nvPr/>
          </p:nvSpPr>
          <p:spPr>
            <a:xfrm>
              <a:off x="0" y="2603"/>
              <a:ext cx="1565910" cy="638169"/>
            </a:xfrm>
            <a:prstGeom prst="rect">
              <a:avLst/>
            </a:prstGeom>
            <a:noFill/>
            <a:ln>
              <a:noFill/>
            </a:ln>
          </p:spPr>
          <p:txBody>
            <a:bodyPr anchorCtr="0" anchor="ctr" bIns="156450" lIns="111350" spcFirstLastPara="1" rIns="111350" wrap="square" tIns="156450">
              <a:noAutofit/>
            </a:bodyPr>
            <a:lstStyle/>
            <a:p>
              <a:pPr indent="0" lvl="0" marL="0" marR="0" rtl="0" algn="ctr">
                <a:lnSpc>
                  <a:spcPct val="90000"/>
                </a:lnSpc>
                <a:spcBef>
                  <a:spcPts val="0"/>
                </a:spcBef>
                <a:spcAft>
                  <a:spcPts val="0"/>
                </a:spcAft>
                <a:buClr>
                  <a:schemeClr val="lt1"/>
                </a:buClr>
                <a:buSzPts val="2200"/>
                <a:buFont typeface="Calibri"/>
                <a:buNone/>
              </a:pPr>
              <a:r>
                <a:rPr b="1" lang="en-GB" sz="2200">
                  <a:solidFill>
                    <a:schemeClr val="lt1"/>
                  </a:solidFill>
                  <a:latin typeface="Calibri"/>
                  <a:ea typeface="Calibri"/>
                  <a:cs typeface="Calibri"/>
                  <a:sym typeface="Calibri"/>
                </a:rPr>
                <a:t>Get</a:t>
              </a:r>
              <a:endParaRPr/>
            </a:p>
          </p:txBody>
        </p:sp>
        <p:sp>
          <p:nvSpPr>
            <p:cNvPr id="551" name="Google Shape;551;p29"/>
            <p:cNvSpPr/>
            <p:nvPr/>
          </p:nvSpPr>
          <p:spPr>
            <a:xfrm>
              <a:off x="1565909" y="2603"/>
              <a:ext cx="4697730" cy="638169"/>
            </a:xfrm>
            <a:prstGeom prst="rect">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txBox="1"/>
            <p:nvPr/>
          </p:nvSpPr>
          <p:spPr>
            <a:xfrm>
              <a:off x="1565909" y="2603"/>
              <a:ext cx="4697730" cy="638169"/>
            </a:xfrm>
            <a:prstGeom prst="rect">
              <a:avLst/>
            </a:prstGeom>
            <a:noFill/>
            <a:ln>
              <a:noFill/>
            </a:ln>
          </p:spPr>
          <p:txBody>
            <a:bodyPr anchorCtr="0" anchor="ctr" bIns="203200" lIns="95275" spcFirstLastPara="1" rIns="95275" wrap="square" tIns="2032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Get the first aid kit and assist the victim following accepted standards of care, if required.</a:t>
              </a:r>
              <a:endParaRPr/>
            </a:p>
          </p:txBody>
        </p:sp>
      </p:grpSp>
      <p:pic>
        <p:nvPicPr>
          <p:cNvPr descr="Classroom" id="553" name="Google Shape;553;p29"/>
          <p:cNvPicPr preferRelativeResize="0"/>
          <p:nvPr/>
        </p:nvPicPr>
        <p:blipFill rotWithShape="1">
          <a:blip r:embed="rId3">
            <a:alphaModFix/>
          </a:blip>
          <a:srcRect b="0" l="0" r="0" t="0"/>
          <a:stretch/>
        </p:blipFill>
        <p:spPr>
          <a:xfrm>
            <a:off x="5554539" y="6266849"/>
            <a:ext cx="457251" cy="457251"/>
          </a:xfrm>
          <a:prstGeom prst="rect">
            <a:avLst/>
          </a:prstGeom>
          <a:noFill/>
          <a:ln>
            <a:noFill/>
          </a:ln>
        </p:spPr>
      </p:pic>
      <p:pic>
        <p:nvPicPr>
          <p:cNvPr descr="Information" id="554" name="Google Shape;554;p29"/>
          <p:cNvPicPr preferRelativeResize="0"/>
          <p:nvPr/>
        </p:nvPicPr>
        <p:blipFill rotWithShape="1">
          <a:blip r:embed="rId4">
            <a:alphaModFix/>
          </a:blip>
          <a:srcRect b="0" l="0" r="0" t="0"/>
          <a:stretch/>
        </p:blipFill>
        <p:spPr>
          <a:xfrm>
            <a:off x="5952241" y="6262740"/>
            <a:ext cx="440371" cy="4403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txBox="1"/>
          <p:nvPr>
            <p:ph type="title"/>
          </p:nvPr>
        </p:nvSpPr>
        <p:spPr>
          <a:xfrm>
            <a:off x="838200" y="220484"/>
            <a:ext cx="10515600" cy="498941"/>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GB" sz="2800">
                <a:latin typeface="Calibri"/>
                <a:ea typeface="Calibri"/>
                <a:cs typeface="Calibri"/>
                <a:sym typeface="Calibri"/>
              </a:rPr>
              <a:t>These statistics are people just like you…</a:t>
            </a:r>
            <a:endParaRPr b="1" sz="2800">
              <a:latin typeface="Calibri"/>
              <a:ea typeface="Calibri"/>
              <a:cs typeface="Calibri"/>
              <a:sym typeface="Calibri"/>
            </a:endParaRPr>
          </a:p>
        </p:txBody>
      </p:sp>
      <p:sp>
        <p:nvSpPr>
          <p:cNvPr id="112" name="Google Shape;112;p3"/>
          <p:cNvSpPr txBox="1"/>
          <p:nvPr>
            <p:ph idx="1" type="body"/>
          </p:nvPr>
        </p:nvSpPr>
        <p:spPr>
          <a:xfrm>
            <a:off x="469783" y="867663"/>
            <a:ext cx="11207692" cy="5427474"/>
          </a:xfrm>
          <a:prstGeom prst="rect">
            <a:avLst/>
          </a:prstGeom>
          <a:noFill/>
          <a:ln cap="flat" cmpd="sng" w="9525">
            <a:solidFill>
              <a:schemeClr val="accent2"/>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en-GB" sz="2400"/>
              <a:t>Remember the global figures from the previous module?</a:t>
            </a:r>
            <a:endParaRPr/>
          </a:p>
          <a:p>
            <a:pPr indent="0" lvl="0" marL="0" rtl="0" algn="l">
              <a:lnSpc>
                <a:spcPct val="90000"/>
              </a:lnSpc>
              <a:spcBef>
                <a:spcPts val="1000"/>
              </a:spcBef>
              <a:spcAft>
                <a:spcPts val="0"/>
              </a:spcAft>
              <a:buClr>
                <a:schemeClr val="dk1"/>
              </a:buClr>
              <a:buSzPts val="2400"/>
              <a:buNone/>
            </a:pPr>
            <a:r>
              <a:rPr lang="en-GB" sz="2400"/>
              <a:t>According to the ILO:</a:t>
            </a:r>
            <a:endParaRPr/>
          </a:p>
          <a:p>
            <a:pPr indent="-228600" lvl="0" marL="228600" rtl="0" algn="l">
              <a:lnSpc>
                <a:spcPct val="90000"/>
              </a:lnSpc>
              <a:spcBef>
                <a:spcPts val="1000"/>
              </a:spcBef>
              <a:spcAft>
                <a:spcPts val="0"/>
              </a:spcAft>
              <a:buClr>
                <a:srgbClr val="202124"/>
              </a:buClr>
              <a:buSzPts val="2400"/>
              <a:buChar char="•"/>
            </a:pPr>
            <a:r>
              <a:rPr lang="en-GB" sz="2400">
                <a:solidFill>
                  <a:srgbClr val="202124"/>
                </a:solidFill>
              </a:rPr>
              <a:t>E</a:t>
            </a:r>
            <a:r>
              <a:rPr b="0" i="0" lang="en-GB" sz="2400">
                <a:solidFill>
                  <a:srgbClr val="202124"/>
                </a:solidFill>
              </a:rPr>
              <a:t>stimated over </a:t>
            </a:r>
            <a:r>
              <a:rPr b="1" i="0" lang="en-GB" sz="2400">
                <a:solidFill>
                  <a:srgbClr val="FF0000"/>
                </a:solidFill>
              </a:rPr>
              <a:t>11,000</a:t>
            </a:r>
            <a:r>
              <a:rPr b="0" i="0" lang="en-GB" sz="2400">
                <a:solidFill>
                  <a:srgbClr val="202124"/>
                </a:solidFill>
              </a:rPr>
              <a:t> workers suffer fatal </a:t>
            </a:r>
            <a:r>
              <a:rPr b="1" i="0" lang="en-GB" sz="2400">
                <a:solidFill>
                  <a:srgbClr val="202124"/>
                </a:solidFill>
              </a:rPr>
              <a:t>accidents </a:t>
            </a:r>
            <a:endParaRPr/>
          </a:p>
          <a:p>
            <a:pPr indent="-228600" lvl="0" marL="228600" rtl="0" algn="l">
              <a:lnSpc>
                <a:spcPct val="90000"/>
              </a:lnSpc>
              <a:spcBef>
                <a:spcPts val="1000"/>
              </a:spcBef>
              <a:spcAft>
                <a:spcPts val="0"/>
              </a:spcAft>
              <a:buClr>
                <a:srgbClr val="323232"/>
              </a:buClr>
              <a:buSzPts val="2400"/>
              <a:buChar char="•"/>
            </a:pPr>
            <a:r>
              <a:rPr b="0" i="0" lang="en-GB" sz="2400">
                <a:solidFill>
                  <a:srgbClr val="323232"/>
                </a:solidFill>
              </a:rPr>
              <a:t>The                                     (20.11.20) identifies </a:t>
            </a:r>
            <a:r>
              <a:rPr b="1" i="0" lang="en-GB" sz="2400">
                <a:solidFill>
                  <a:srgbClr val="FF0000"/>
                </a:solidFill>
              </a:rPr>
              <a:t>945</a:t>
            </a:r>
            <a:r>
              <a:rPr b="0" i="0" lang="en-GB" sz="2400">
                <a:solidFill>
                  <a:srgbClr val="323232"/>
                </a:solidFill>
              </a:rPr>
              <a:t> workplace deaths in </a:t>
            </a:r>
            <a:r>
              <a:rPr lang="en-GB" sz="2400">
                <a:solidFill>
                  <a:srgbClr val="323232"/>
                </a:solidFill>
              </a:rPr>
              <a:t>B</a:t>
            </a:r>
            <a:r>
              <a:rPr b="0" i="0" lang="en-GB" sz="2400">
                <a:solidFill>
                  <a:srgbClr val="323232"/>
                </a:solidFill>
              </a:rPr>
              <a:t>angladesh 2019</a:t>
            </a:r>
            <a:endParaRPr sz="2400">
              <a:solidFill>
                <a:srgbClr val="202124"/>
              </a:solidFill>
            </a:endParaRPr>
          </a:p>
          <a:p>
            <a:pPr indent="-228600" lvl="0" marL="228600" rtl="0" algn="l">
              <a:lnSpc>
                <a:spcPct val="90000"/>
              </a:lnSpc>
              <a:spcBef>
                <a:spcPts val="1000"/>
              </a:spcBef>
              <a:spcAft>
                <a:spcPts val="0"/>
              </a:spcAft>
              <a:buClr>
                <a:srgbClr val="202124"/>
              </a:buClr>
              <a:buSzPts val="2400"/>
              <a:buChar char="•"/>
            </a:pPr>
            <a:r>
              <a:rPr lang="en-GB" sz="2400">
                <a:solidFill>
                  <a:srgbClr val="202124"/>
                </a:solidFill>
              </a:rPr>
              <a:t>A</a:t>
            </a:r>
            <a:r>
              <a:rPr b="0" i="0" lang="en-GB" sz="2400">
                <a:solidFill>
                  <a:srgbClr val="202124"/>
                </a:solidFill>
              </a:rPr>
              <a:t> further </a:t>
            </a:r>
            <a:r>
              <a:rPr b="1" i="0" lang="en-GB" sz="2400">
                <a:solidFill>
                  <a:srgbClr val="FF0000"/>
                </a:solidFill>
              </a:rPr>
              <a:t>24,500</a:t>
            </a:r>
            <a:r>
              <a:rPr b="0" i="0" lang="en-GB" sz="2400">
                <a:solidFill>
                  <a:srgbClr val="202124"/>
                </a:solidFill>
              </a:rPr>
              <a:t> die from </a:t>
            </a:r>
            <a:r>
              <a:rPr b="1" i="0" lang="en-GB" sz="2400">
                <a:solidFill>
                  <a:srgbClr val="202124"/>
                </a:solidFill>
              </a:rPr>
              <a:t>work-related</a:t>
            </a:r>
            <a:r>
              <a:rPr b="0" i="0" lang="en-GB" sz="2400">
                <a:solidFill>
                  <a:srgbClr val="202124"/>
                </a:solidFill>
              </a:rPr>
              <a:t> diseases across all sectors each year in </a:t>
            </a:r>
            <a:r>
              <a:rPr b="1" i="0" lang="en-GB" sz="2400">
                <a:solidFill>
                  <a:srgbClr val="202124"/>
                </a:solidFill>
              </a:rPr>
              <a:t>Bangladesh</a:t>
            </a:r>
            <a:r>
              <a:rPr b="0" i="0" lang="en-GB" sz="2400">
                <a:solidFill>
                  <a:srgbClr val="202124"/>
                </a:solidFill>
              </a:rPr>
              <a:t>.</a:t>
            </a:r>
            <a:endParaRPr/>
          </a:p>
          <a:p>
            <a:pPr indent="-228600" lvl="0" marL="228600" rtl="0" algn="l">
              <a:lnSpc>
                <a:spcPct val="90000"/>
              </a:lnSpc>
              <a:spcBef>
                <a:spcPts val="1000"/>
              </a:spcBef>
              <a:spcAft>
                <a:spcPts val="0"/>
              </a:spcAft>
              <a:buClr>
                <a:srgbClr val="333333"/>
              </a:buClr>
              <a:buSzPts val="2400"/>
              <a:buChar char="•"/>
            </a:pPr>
            <a:r>
              <a:rPr lang="en-GB" sz="2400">
                <a:solidFill>
                  <a:srgbClr val="333333"/>
                </a:solidFill>
              </a:rPr>
              <a:t>L</a:t>
            </a:r>
            <a:r>
              <a:rPr b="0" i="0" lang="en-GB" sz="2400">
                <a:solidFill>
                  <a:srgbClr val="333333"/>
                </a:solidFill>
              </a:rPr>
              <a:t>ast 10 years, at least </a:t>
            </a:r>
            <a:r>
              <a:rPr b="1" i="0" lang="en-GB" sz="2400">
                <a:solidFill>
                  <a:srgbClr val="FF0000"/>
                </a:solidFill>
              </a:rPr>
              <a:t>12,864</a:t>
            </a:r>
            <a:r>
              <a:rPr b="0" i="0" lang="en-GB" sz="2400">
                <a:solidFill>
                  <a:srgbClr val="333333"/>
                </a:solidFill>
              </a:rPr>
              <a:t> workers were killed and </a:t>
            </a:r>
            <a:r>
              <a:rPr b="1" i="0" lang="en-GB" sz="2400">
                <a:solidFill>
                  <a:srgbClr val="FF0000"/>
                </a:solidFill>
              </a:rPr>
              <a:t>11,767</a:t>
            </a:r>
            <a:r>
              <a:rPr b="0" i="0" lang="en-GB" sz="2400">
                <a:solidFill>
                  <a:srgbClr val="FF0000"/>
                </a:solidFill>
              </a:rPr>
              <a:t> </a:t>
            </a:r>
            <a:r>
              <a:rPr b="0" i="0" lang="en-GB" sz="2400">
                <a:solidFill>
                  <a:srgbClr val="333333"/>
                </a:solidFill>
              </a:rPr>
              <a:t>were injured in workplace accidents, according to the report. </a:t>
            </a:r>
            <a:r>
              <a:rPr b="0" i="0" lang="en-GB" sz="2400">
                <a:solidFill>
                  <a:srgbClr val="FF0000"/>
                </a:solidFill>
              </a:rPr>
              <a:t>Garment </a:t>
            </a:r>
            <a:r>
              <a:rPr lang="en-GB" sz="2400">
                <a:solidFill>
                  <a:srgbClr val="FF0000"/>
                </a:solidFill>
              </a:rPr>
              <a:t>sector recorded most </a:t>
            </a:r>
            <a:r>
              <a:rPr b="0" i="0" lang="en-GB" sz="2400">
                <a:solidFill>
                  <a:srgbClr val="FF0000"/>
                </a:solidFill>
              </a:rPr>
              <a:t>dead workers</a:t>
            </a:r>
            <a:r>
              <a:rPr lang="en-GB" sz="2400">
                <a:solidFill>
                  <a:srgbClr val="FF0000"/>
                </a:solidFill>
              </a:rPr>
              <a:t> - </a:t>
            </a:r>
            <a:r>
              <a:rPr b="0" i="0" lang="en-GB" sz="2400">
                <a:solidFill>
                  <a:srgbClr val="FF0000"/>
                </a:solidFill>
              </a:rPr>
              <a:t> </a:t>
            </a:r>
            <a:r>
              <a:rPr b="1" i="0" lang="en-GB" sz="2400">
                <a:solidFill>
                  <a:srgbClr val="FF0000"/>
                </a:solidFill>
              </a:rPr>
              <a:t>1,971</a:t>
            </a:r>
            <a:r>
              <a:rPr b="0" i="0" lang="en-GB" sz="2400">
                <a:solidFill>
                  <a:srgbClr val="FF0000"/>
                </a:solidFill>
              </a:rPr>
              <a:t> </a:t>
            </a:r>
            <a:r>
              <a:rPr lang="en-GB" sz="2400">
                <a:solidFill>
                  <a:srgbClr val="FF0000"/>
                </a:solidFill>
              </a:rPr>
              <a:t>of any industrial </a:t>
            </a:r>
            <a:r>
              <a:rPr b="0" i="0" lang="en-GB" sz="2400">
                <a:solidFill>
                  <a:srgbClr val="FF0000"/>
                </a:solidFill>
              </a:rPr>
              <a:t>sector. </a:t>
            </a:r>
            <a:endParaRPr/>
          </a:p>
          <a:p>
            <a:pPr indent="-228600" lvl="0" marL="228600" rtl="0" algn="l">
              <a:lnSpc>
                <a:spcPct val="90000"/>
              </a:lnSpc>
              <a:spcBef>
                <a:spcPts val="1000"/>
              </a:spcBef>
              <a:spcAft>
                <a:spcPts val="0"/>
              </a:spcAft>
              <a:buClr>
                <a:srgbClr val="202124"/>
              </a:buClr>
              <a:buSzPts val="2400"/>
              <a:buChar char="•"/>
            </a:pPr>
            <a:r>
              <a:rPr lang="en-GB" sz="2400">
                <a:solidFill>
                  <a:srgbClr val="202124"/>
                </a:solidFill>
              </a:rPr>
              <a:t>A</a:t>
            </a:r>
            <a:r>
              <a:rPr b="0" i="0" lang="en-GB" sz="2400">
                <a:solidFill>
                  <a:srgbClr val="202124"/>
                </a:solidFill>
              </a:rPr>
              <a:t>lso an estimated a </a:t>
            </a:r>
            <a:r>
              <a:rPr b="1" i="0" lang="en-GB" sz="2400">
                <a:solidFill>
                  <a:srgbClr val="FF0000"/>
                </a:solidFill>
              </a:rPr>
              <a:t>8 million</a:t>
            </a:r>
            <a:r>
              <a:rPr b="0" i="0" lang="en-GB" sz="2400">
                <a:solidFill>
                  <a:srgbClr val="202124"/>
                </a:solidFill>
              </a:rPr>
              <a:t> workers worl</a:t>
            </a:r>
            <a:r>
              <a:rPr lang="en-GB" sz="2400">
                <a:solidFill>
                  <a:srgbClr val="202124"/>
                </a:solidFill>
              </a:rPr>
              <a:t>d-wide </a:t>
            </a:r>
            <a:r>
              <a:rPr b="0" i="0" lang="en-GB" sz="2400">
                <a:solidFill>
                  <a:srgbClr val="202124"/>
                </a:solidFill>
              </a:rPr>
              <a:t>suffer </a:t>
            </a:r>
            <a:r>
              <a:rPr b="1" i="0" lang="en-GB" sz="2400">
                <a:solidFill>
                  <a:srgbClr val="202124"/>
                </a:solidFill>
              </a:rPr>
              <a:t>injuries</a:t>
            </a:r>
            <a:r>
              <a:rPr b="0" i="0" lang="en-GB" sz="2400">
                <a:solidFill>
                  <a:srgbClr val="202124"/>
                </a:solidFill>
              </a:rPr>
              <a:t> at work – many of which result in permanent disability.</a:t>
            </a:r>
            <a:endParaRPr/>
          </a:p>
          <a:p>
            <a:pPr indent="-228600" lvl="0" marL="228600" rtl="0" algn="l">
              <a:lnSpc>
                <a:spcPct val="90000"/>
              </a:lnSpc>
              <a:spcBef>
                <a:spcPts val="1000"/>
              </a:spcBef>
              <a:spcAft>
                <a:spcPts val="0"/>
              </a:spcAft>
              <a:buClr>
                <a:schemeClr val="dk1"/>
              </a:buClr>
              <a:buSzPts val="2400"/>
              <a:buChar char="•"/>
            </a:pPr>
            <a:r>
              <a:rPr lang="en-GB" sz="2400"/>
              <a:t>I</a:t>
            </a:r>
            <a:r>
              <a:rPr b="0" i="0" lang="en-GB" sz="2400"/>
              <a:t>nternationally recognised that most occupational deaths &amp; injuries are entirely preventable/avoidable if </a:t>
            </a:r>
            <a:r>
              <a:rPr b="0" i="0" lang="en-GB" sz="2400" u="sng"/>
              <a:t>employers and workers took simple initiatives to reduce hazards and risks at the workplace</a:t>
            </a:r>
            <a:r>
              <a:rPr b="0" i="0" lang="en-GB" sz="2400"/>
              <a:t>.</a:t>
            </a:r>
            <a:endParaRPr/>
          </a:p>
          <a:p>
            <a:pPr indent="-76200" lvl="0" marL="228600" rtl="0" algn="l">
              <a:lnSpc>
                <a:spcPct val="90000"/>
              </a:lnSpc>
              <a:spcBef>
                <a:spcPts val="1000"/>
              </a:spcBef>
              <a:spcAft>
                <a:spcPts val="0"/>
              </a:spcAft>
              <a:buClr>
                <a:schemeClr val="dk1"/>
              </a:buClr>
              <a:buSzPts val="2400"/>
              <a:buNone/>
            </a:pPr>
            <a:r>
              <a:t/>
            </a:r>
            <a:endParaRPr b="0" i="0" sz="2400">
              <a:solidFill>
                <a:srgbClr val="202124"/>
              </a:solidFill>
            </a:endParaRPr>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800"/>
              <a:buNone/>
            </a:pPr>
            <a:r>
              <a:t/>
            </a:r>
            <a:endParaRPr/>
          </a:p>
        </p:txBody>
      </p:sp>
      <p:sp>
        <p:nvSpPr>
          <p:cNvPr descr="logo" id="113" name="Google Shape;113;p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aphical user interface, website&#10;&#10;Description automatically generated" id="114" name="Google Shape;114;p3"/>
          <p:cNvPicPr preferRelativeResize="0"/>
          <p:nvPr/>
        </p:nvPicPr>
        <p:blipFill rotWithShape="1">
          <a:blip r:embed="rId3">
            <a:alphaModFix/>
          </a:blip>
          <a:srcRect b="81216" l="39796" r="40228" t="12469"/>
          <a:stretch/>
        </p:blipFill>
        <p:spPr>
          <a:xfrm>
            <a:off x="1316901" y="2088515"/>
            <a:ext cx="2435290" cy="419879"/>
          </a:xfrm>
          <a:prstGeom prst="rect">
            <a:avLst/>
          </a:prstGeom>
          <a:noFill/>
          <a:ln>
            <a:noFill/>
          </a:ln>
        </p:spPr>
      </p:pic>
      <p:pic>
        <p:nvPicPr>
          <p:cNvPr descr="Classroom" id="115" name="Google Shape;115;p3"/>
          <p:cNvPicPr preferRelativeResize="0"/>
          <p:nvPr/>
        </p:nvPicPr>
        <p:blipFill rotWithShape="1">
          <a:blip r:embed="rId4">
            <a:alphaModFix/>
          </a:blip>
          <a:srcRect b="0" l="0" r="0" t="0"/>
          <a:stretch/>
        </p:blipFill>
        <p:spPr>
          <a:xfrm>
            <a:off x="11299970" y="6316844"/>
            <a:ext cx="475081" cy="4040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0"/>
          <p:cNvSpPr txBox="1"/>
          <p:nvPr>
            <p:ph type="title"/>
          </p:nvPr>
        </p:nvSpPr>
        <p:spPr>
          <a:xfrm>
            <a:off x="839788" y="365126"/>
            <a:ext cx="10515600" cy="68116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b="1" lang="en-GB" sz="3200">
                <a:solidFill>
                  <a:schemeClr val="lt1"/>
                </a:solidFill>
                <a:latin typeface="Calibri"/>
                <a:ea typeface="Calibri"/>
                <a:cs typeface="Calibri"/>
                <a:sym typeface="Calibri"/>
              </a:rPr>
              <a:t>Asking the right questions: Remember the 5W’s</a:t>
            </a:r>
            <a:endParaRPr/>
          </a:p>
        </p:txBody>
      </p:sp>
      <p:sp>
        <p:nvSpPr>
          <p:cNvPr id="561" name="Google Shape;561;p30"/>
          <p:cNvSpPr txBox="1"/>
          <p:nvPr>
            <p:ph idx="1" type="body"/>
          </p:nvPr>
        </p:nvSpPr>
        <p:spPr>
          <a:xfrm>
            <a:off x="836612" y="1267924"/>
            <a:ext cx="5157787" cy="516914"/>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lang="en-GB" sz="2400">
                <a:solidFill>
                  <a:schemeClr val="lt1"/>
                </a:solidFill>
                <a:latin typeface="Calibri"/>
                <a:ea typeface="Calibri"/>
                <a:cs typeface="Calibri"/>
                <a:sym typeface="Calibri"/>
              </a:rPr>
              <a:t>WHO?</a:t>
            </a:r>
            <a:endParaRPr>
              <a:solidFill>
                <a:schemeClr val="lt1"/>
              </a:solidFill>
            </a:endParaRPr>
          </a:p>
        </p:txBody>
      </p:sp>
      <p:sp>
        <p:nvSpPr>
          <p:cNvPr id="562" name="Google Shape;562;p30"/>
          <p:cNvSpPr txBox="1"/>
          <p:nvPr>
            <p:ph idx="2" type="body"/>
          </p:nvPr>
        </p:nvSpPr>
        <p:spPr>
          <a:xfrm>
            <a:off x="836611" y="2006476"/>
            <a:ext cx="5157787" cy="368458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GB" sz="2400"/>
              <a:t>  </a:t>
            </a:r>
            <a:endParaRPr/>
          </a:p>
          <a:p>
            <a:pPr indent="-228600" lvl="0" marL="228600" rtl="0" algn="l">
              <a:lnSpc>
                <a:spcPct val="90000"/>
              </a:lnSpc>
              <a:spcBef>
                <a:spcPts val="1000"/>
              </a:spcBef>
              <a:spcAft>
                <a:spcPts val="0"/>
              </a:spcAft>
              <a:buClr>
                <a:schemeClr val="accent1"/>
              </a:buClr>
              <a:buSzPct val="100000"/>
              <a:buChar char="•"/>
            </a:pPr>
            <a:r>
              <a:rPr lang="en-GB"/>
              <a:t>Who was working with him/her?</a:t>
            </a:r>
            <a:endParaRPr/>
          </a:p>
          <a:p>
            <a:pPr indent="-228600" lvl="0" marL="228600" rtl="0" algn="l">
              <a:lnSpc>
                <a:spcPct val="90000"/>
              </a:lnSpc>
              <a:spcBef>
                <a:spcPts val="1000"/>
              </a:spcBef>
              <a:spcAft>
                <a:spcPts val="0"/>
              </a:spcAft>
              <a:buClr>
                <a:schemeClr val="accent1"/>
              </a:buClr>
              <a:buSzPct val="100000"/>
              <a:buChar char="•"/>
            </a:pPr>
            <a:r>
              <a:rPr lang="en-GB"/>
              <a:t>Who else witnessed the accident?</a:t>
            </a:r>
            <a:endParaRPr/>
          </a:p>
          <a:p>
            <a:pPr indent="-228600" lvl="0" marL="228600" rtl="0" algn="l">
              <a:lnSpc>
                <a:spcPct val="90000"/>
              </a:lnSpc>
              <a:spcBef>
                <a:spcPts val="1000"/>
              </a:spcBef>
              <a:spcAft>
                <a:spcPts val="0"/>
              </a:spcAft>
              <a:buClr>
                <a:schemeClr val="accent1"/>
              </a:buClr>
              <a:buSzPct val="100000"/>
              <a:buChar char="•"/>
            </a:pPr>
            <a:r>
              <a:rPr lang="en-GB"/>
              <a:t>Who else was involved in the  accident?</a:t>
            </a:r>
            <a:endParaRPr/>
          </a:p>
          <a:p>
            <a:pPr indent="-228600" lvl="0" marL="228600" rtl="0" algn="l">
              <a:lnSpc>
                <a:spcPct val="90000"/>
              </a:lnSpc>
              <a:spcBef>
                <a:spcPts val="1000"/>
              </a:spcBef>
              <a:spcAft>
                <a:spcPts val="0"/>
              </a:spcAft>
              <a:buClr>
                <a:schemeClr val="accent1"/>
              </a:buClr>
              <a:buSzPct val="100000"/>
              <a:buChar char="•"/>
            </a:pPr>
            <a:r>
              <a:rPr lang="en-GB"/>
              <a:t>Who is the employee's immediate supervisor?</a:t>
            </a:r>
            <a:endParaRPr/>
          </a:p>
          <a:p>
            <a:pPr indent="-228600" lvl="0" marL="228600" rtl="0" algn="l">
              <a:lnSpc>
                <a:spcPct val="90000"/>
              </a:lnSpc>
              <a:spcBef>
                <a:spcPts val="1000"/>
              </a:spcBef>
              <a:spcAft>
                <a:spcPts val="0"/>
              </a:spcAft>
              <a:buClr>
                <a:schemeClr val="accent1"/>
              </a:buClr>
              <a:buSzPct val="100000"/>
              <a:buChar char="•"/>
            </a:pPr>
            <a:r>
              <a:rPr lang="en-GB"/>
              <a:t>Who rendered first aid or medical treatment?</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563" name="Google Shape;563;p30"/>
          <p:cNvSpPr txBox="1"/>
          <p:nvPr>
            <p:ph idx="3" type="body"/>
          </p:nvPr>
        </p:nvSpPr>
        <p:spPr>
          <a:xfrm>
            <a:off x="6170612" y="1267924"/>
            <a:ext cx="5183188" cy="516914"/>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solidFill>
                  <a:schemeClr val="lt1"/>
                </a:solidFill>
              </a:rPr>
              <a:t>WHEN?</a:t>
            </a:r>
            <a:endParaRPr>
              <a:solidFill>
                <a:schemeClr val="lt1"/>
              </a:solidFill>
            </a:endParaRPr>
          </a:p>
        </p:txBody>
      </p:sp>
      <p:sp>
        <p:nvSpPr>
          <p:cNvPr id="564" name="Google Shape;564;p30"/>
          <p:cNvSpPr txBox="1"/>
          <p:nvPr>
            <p:ph idx="4" type="body"/>
          </p:nvPr>
        </p:nvSpPr>
        <p:spPr>
          <a:xfrm>
            <a:off x="6170612" y="2006476"/>
            <a:ext cx="5183188" cy="368458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64135" lvl="0" marL="228600" rtl="0" algn="l">
              <a:lnSpc>
                <a:spcPct val="90000"/>
              </a:lnSpc>
              <a:spcBef>
                <a:spcPts val="0"/>
              </a:spcBef>
              <a:spcAft>
                <a:spcPts val="0"/>
              </a:spcAft>
              <a:buClr>
                <a:schemeClr val="dk1"/>
              </a:buClr>
              <a:buSzPct val="100000"/>
              <a:buNone/>
            </a:pPr>
            <a:r>
              <a:t/>
            </a:r>
            <a:endParaRPr sz="2800"/>
          </a:p>
          <a:p>
            <a:pPr indent="-228600" lvl="0" marL="228600" rtl="0" algn="l">
              <a:lnSpc>
                <a:spcPct val="90000"/>
              </a:lnSpc>
              <a:spcBef>
                <a:spcPts val="1000"/>
              </a:spcBef>
              <a:spcAft>
                <a:spcPts val="0"/>
              </a:spcAft>
              <a:buClr>
                <a:schemeClr val="accent1"/>
              </a:buClr>
              <a:buSzPct val="100000"/>
              <a:buChar char="•"/>
            </a:pPr>
            <a:r>
              <a:rPr lang="en-GB" sz="2800"/>
              <a:t>When did the accident occur?</a:t>
            </a:r>
            <a:endParaRPr/>
          </a:p>
          <a:p>
            <a:pPr indent="-228600" lvl="0" marL="228600" rtl="0" algn="l">
              <a:lnSpc>
                <a:spcPct val="90000"/>
              </a:lnSpc>
              <a:spcBef>
                <a:spcPts val="1000"/>
              </a:spcBef>
              <a:spcAft>
                <a:spcPts val="0"/>
              </a:spcAft>
              <a:buClr>
                <a:schemeClr val="accent1"/>
              </a:buClr>
              <a:buSzPct val="100000"/>
              <a:buChar char="•"/>
            </a:pPr>
            <a:r>
              <a:rPr lang="en-GB" sz="2800"/>
              <a:t>When did the employee start work?</a:t>
            </a:r>
            <a:endParaRPr/>
          </a:p>
          <a:p>
            <a:pPr indent="-228600" lvl="0" marL="228600" rtl="0" algn="l">
              <a:lnSpc>
                <a:spcPct val="90000"/>
              </a:lnSpc>
              <a:spcBef>
                <a:spcPts val="1000"/>
              </a:spcBef>
              <a:spcAft>
                <a:spcPts val="0"/>
              </a:spcAft>
              <a:buClr>
                <a:schemeClr val="accent1"/>
              </a:buClr>
              <a:buSzPct val="100000"/>
              <a:buChar char="•"/>
            </a:pPr>
            <a:r>
              <a:rPr lang="en-GB" sz="2800"/>
              <a:t>When did the worker begin employment?</a:t>
            </a:r>
            <a:endParaRPr/>
          </a:p>
          <a:p>
            <a:pPr indent="-228600" lvl="0" marL="228600" rtl="0" algn="l">
              <a:lnSpc>
                <a:spcPct val="90000"/>
              </a:lnSpc>
              <a:spcBef>
                <a:spcPts val="1000"/>
              </a:spcBef>
              <a:spcAft>
                <a:spcPts val="0"/>
              </a:spcAft>
              <a:buClr>
                <a:schemeClr val="accent1"/>
              </a:buClr>
              <a:buSzPct val="100000"/>
              <a:buChar char="•"/>
            </a:pPr>
            <a:r>
              <a:rPr lang="en-GB" sz="2800"/>
              <a:t>When was job-specific training received?</a:t>
            </a:r>
            <a:endParaRPr/>
          </a:p>
          <a:p>
            <a:pPr indent="-228600" lvl="0" marL="228600" rtl="0" algn="l">
              <a:lnSpc>
                <a:spcPct val="90000"/>
              </a:lnSpc>
              <a:spcBef>
                <a:spcPts val="1000"/>
              </a:spcBef>
              <a:spcAft>
                <a:spcPts val="0"/>
              </a:spcAft>
              <a:buClr>
                <a:schemeClr val="accent1"/>
              </a:buClr>
              <a:buSzPct val="100000"/>
              <a:buChar char="•"/>
            </a:pPr>
            <a:r>
              <a:rPr lang="en-GB" sz="2800"/>
              <a:t>When did the supervisor last check the job/area?</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565" name="Google Shape;56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Classroom" id="566" name="Google Shape;566;p30"/>
          <p:cNvPicPr preferRelativeResize="0"/>
          <p:nvPr/>
        </p:nvPicPr>
        <p:blipFill rotWithShape="1">
          <a:blip r:embed="rId3">
            <a:alphaModFix/>
          </a:blip>
          <a:srcRect b="0" l="0" r="0" t="0"/>
          <a:stretch/>
        </p:blipFill>
        <p:spPr>
          <a:xfrm>
            <a:off x="10590290" y="5815945"/>
            <a:ext cx="457251" cy="457251"/>
          </a:xfrm>
          <a:prstGeom prst="rect">
            <a:avLst/>
          </a:prstGeom>
          <a:noFill/>
          <a:ln>
            <a:noFill/>
          </a:ln>
        </p:spPr>
      </p:pic>
      <p:pic>
        <p:nvPicPr>
          <p:cNvPr descr="Information" id="567" name="Google Shape;567;p30"/>
          <p:cNvPicPr preferRelativeResize="0"/>
          <p:nvPr/>
        </p:nvPicPr>
        <p:blipFill rotWithShape="1">
          <a:blip r:embed="rId4">
            <a:alphaModFix/>
          </a:blip>
          <a:srcRect b="0" l="0" r="0" t="0"/>
          <a:stretch/>
        </p:blipFill>
        <p:spPr>
          <a:xfrm>
            <a:off x="11047541" y="5824384"/>
            <a:ext cx="440371" cy="44037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1"/>
          <p:cNvSpPr txBox="1"/>
          <p:nvPr>
            <p:ph type="title"/>
          </p:nvPr>
        </p:nvSpPr>
        <p:spPr>
          <a:xfrm>
            <a:off x="641838" y="365126"/>
            <a:ext cx="11016761" cy="584444"/>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b="1" lang="en-GB" sz="3200">
                <a:solidFill>
                  <a:schemeClr val="lt1"/>
                </a:solidFill>
                <a:latin typeface="Calibri"/>
                <a:ea typeface="Calibri"/>
                <a:cs typeface="Calibri"/>
                <a:sym typeface="Calibri"/>
              </a:rPr>
              <a:t>WHAT Happened?</a:t>
            </a:r>
            <a:endParaRPr/>
          </a:p>
        </p:txBody>
      </p:sp>
      <p:sp>
        <p:nvSpPr>
          <p:cNvPr id="574" name="Google Shape;574;p31"/>
          <p:cNvSpPr txBox="1"/>
          <p:nvPr>
            <p:ph idx="1" type="body"/>
          </p:nvPr>
        </p:nvSpPr>
        <p:spPr>
          <a:xfrm>
            <a:off x="641838" y="1074494"/>
            <a:ext cx="5355737" cy="481745"/>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solidFill>
                  <a:schemeClr val="lt1"/>
                </a:solidFill>
              </a:rPr>
              <a:t>WHAT?</a:t>
            </a:r>
            <a:endParaRPr/>
          </a:p>
        </p:txBody>
      </p:sp>
      <p:sp>
        <p:nvSpPr>
          <p:cNvPr id="575" name="Google Shape;575;p31"/>
          <p:cNvSpPr txBox="1"/>
          <p:nvPr>
            <p:ph idx="2" type="body"/>
          </p:nvPr>
        </p:nvSpPr>
        <p:spPr>
          <a:xfrm>
            <a:off x="641838" y="1724391"/>
            <a:ext cx="5355737" cy="443498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161925" lvl="0" marL="228600" rtl="0" algn="l">
              <a:lnSpc>
                <a:spcPct val="90000"/>
              </a:lnSpc>
              <a:spcBef>
                <a:spcPts val="0"/>
              </a:spcBef>
              <a:spcAft>
                <a:spcPts val="0"/>
              </a:spcAft>
              <a:buClr>
                <a:schemeClr val="dk1"/>
              </a:buClr>
              <a:buSzPct val="100000"/>
              <a:buNone/>
            </a:pPr>
            <a:r>
              <a:t/>
            </a:r>
            <a:endParaRPr sz="4200"/>
          </a:p>
          <a:p>
            <a:pPr indent="-228600" lvl="0" marL="228600" rtl="0" algn="l">
              <a:lnSpc>
                <a:spcPct val="90000"/>
              </a:lnSpc>
              <a:spcBef>
                <a:spcPts val="1000"/>
              </a:spcBef>
              <a:spcAft>
                <a:spcPts val="0"/>
              </a:spcAft>
              <a:buClr>
                <a:schemeClr val="accent1"/>
              </a:buClr>
              <a:buSzPct val="100000"/>
              <a:buChar char="•"/>
            </a:pPr>
            <a:r>
              <a:rPr lang="en-GB" sz="9200"/>
              <a:t>What was the injured employee’s explanation?</a:t>
            </a:r>
            <a:endParaRPr/>
          </a:p>
          <a:p>
            <a:pPr indent="-228600" lvl="0" marL="228600" rtl="0" algn="l">
              <a:lnSpc>
                <a:spcPct val="90000"/>
              </a:lnSpc>
              <a:spcBef>
                <a:spcPts val="1000"/>
              </a:spcBef>
              <a:spcAft>
                <a:spcPts val="0"/>
              </a:spcAft>
              <a:buClr>
                <a:schemeClr val="accent1"/>
              </a:buClr>
              <a:buSzPct val="100000"/>
              <a:buChar char="•"/>
            </a:pPr>
            <a:r>
              <a:rPr lang="en-GB" sz="9200"/>
              <a:t>What were they doing at the time of the accident?</a:t>
            </a:r>
            <a:endParaRPr/>
          </a:p>
          <a:p>
            <a:pPr indent="-228600" lvl="0" marL="228600" rtl="0" algn="l">
              <a:lnSpc>
                <a:spcPct val="90000"/>
              </a:lnSpc>
              <a:spcBef>
                <a:spcPts val="1000"/>
              </a:spcBef>
              <a:spcAft>
                <a:spcPts val="0"/>
              </a:spcAft>
              <a:buClr>
                <a:schemeClr val="accent1"/>
              </a:buClr>
              <a:buSzPct val="100000"/>
              <a:buChar char="•"/>
            </a:pPr>
            <a:r>
              <a:rPr lang="en-GB" sz="9200"/>
              <a:t>What was the position at the time of the accident?</a:t>
            </a:r>
            <a:endParaRPr/>
          </a:p>
          <a:p>
            <a:pPr indent="-228600" lvl="0" marL="228600" rtl="0" algn="l">
              <a:lnSpc>
                <a:spcPct val="90000"/>
              </a:lnSpc>
              <a:spcBef>
                <a:spcPts val="1000"/>
              </a:spcBef>
              <a:spcAft>
                <a:spcPts val="0"/>
              </a:spcAft>
              <a:buClr>
                <a:schemeClr val="accent1"/>
              </a:buClr>
              <a:buSzPct val="100000"/>
              <a:buChar char="•"/>
            </a:pPr>
            <a:r>
              <a:rPr lang="en-GB" sz="9200"/>
              <a:t>What is the exact nature of the injury?</a:t>
            </a:r>
            <a:endParaRPr/>
          </a:p>
          <a:p>
            <a:pPr indent="-228600" lvl="0" marL="228600" rtl="0" algn="l">
              <a:lnSpc>
                <a:spcPct val="90000"/>
              </a:lnSpc>
              <a:spcBef>
                <a:spcPts val="1000"/>
              </a:spcBef>
              <a:spcAft>
                <a:spcPts val="0"/>
              </a:spcAft>
              <a:buClr>
                <a:schemeClr val="accent1"/>
              </a:buClr>
              <a:buSzPct val="100000"/>
              <a:buChar char="•"/>
            </a:pPr>
            <a:r>
              <a:rPr lang="en-GB" sz="9200"/>
              <a:t>What operation was being performed?</a:t>
            </a:r>
            <a:endParaRPr/>
          </a:p>
          <a:p>
            <a:pPr indent="-228600" lvl="0" marL="228600" rtl="0" algn="l">
              <a:lnSpc>
                <a:spcPct val="90000"/>
              </a:lnSpc>
              <a:spcBef>
                <a:spcPts val="1000"/>
              </a:spcBef>
              <a:spcAft>
                <a:spcPts val="0"/>
              </a:spcAft>
              <a:buClr>
                <a:schemeClr val="accent1"/>
              </a:buClr>
              <a:buSzPct val="100000"/>
              <a:buChar char="•"/>
            </a:pPr>
            <a:r>
              <a:rPr lang="en-GB" sz="9200"/>
              <a:t>What materials were being used?</a:t>
            </a:r>
            <a:endParaRPr/>
          </a:p>
          <a:p>
            <a:pPr indent="-228600" lvl="0" marL="228600" rtl="0" algn="l">
              <a:lnSpc>
                <a:spcPct val="90000"/>
              </a:lnSpc>
              <a:spcBef>
                <a:spcPts val="1000"/>
              </a:spcBef>
              <a:spcAft>
                <a:spcPts val="0"/>
              </a:spcAft>
              <a:buClr>
                <a:schemeClr val="accent1"/>
              </a:buClr>
              <a:buSzPct val="100000"/>
              <a:buChar char="•"/>
            </a:pPr>
            <a:r>
              <a:rPr lang="en-GB" sz="9200"/>
              <a:t>What safe-work procedures were provided?</a:t>
            </a:r>
            <a:endParaRPr/>
          </a:p>
          <a:p>
            <a:pPr indent="-184150" lvl="0" marL="228600" rtl="0" algn="l">
              <a:lnSpc>
                <a:spcPct val="90000"/>
              </a:lnSpc>
              <a:spcBef>
                <a:spcPts val="1000"/>
              </a:spcBef>
              <a:spcAft>
                <a:spcPts val="0"/>
              </a:spcAft>
              <a:buClr>
                <a:schemeClr val="dk1"/>
              </a:buClr>
              <a:buSzPct val="100000"/>
              <a:buNone/>
            </a:pPr>
            <a:r>
              <a:t/>
            </a:r>
            <a:endParaRPr/>
          </a:p>
        </p:txBody>
      </p:sp>
      <p:sp>
        <p:nvSpPr>
          <p:cNvPr id="576" name="Google Shape;576;p31"/>
          <p:cNvSpPr txBox="1"/>
          <p:nvPr>
            <p:ph idx="3" type="body"/>
          </p:nvPr>
        </p:nvSpPr>
        <p:spPr>
          <a:xfrm>
            <a:off x="6172199" y="1057460"/>
            <a:ext cx="5464173" cy="498779"/>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solidFill>
                  <a:schemeClr val="lt1"/>
                </a:solidFill>
              </a:rPr>
              <a:t>WHAT?</a:t>
            </a:r>
            <a:endParaRPr/>
          </a:p>
        </p:txBody>
      </p:sp>
      <p:sp>
        <p:nvSpPr>
          <p:cNvPr id="577" name="Google Shape;577;p31"/>
          <p:cNvSpPr txBox="1"/>
          <p:nvPr>
            <p:ph idx="4" type="body"/>
          </p:nvPr>
        </p:nvSpPr>
        <p:spPr>
          <a:xfrm>
            <a:off x="6194426" y="1724390"/>
            <a:ext cx="5464173" cy="443498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153987" lvl="0" marL="228600" rtl="0" algn="l">
              <a:lnSpc>
                <a:spcPct val="90000"/>
              </a:lnSpc>
              <a:spcBef>
                <a:spcPts val="0"/>
              </a:spcBef>
              <a:spcAft>
                <a:spcPts val="0"/>
              </a:spcAft>
              <a:buClr>
                <a:schemeClr val="dk1"/>
              </a:buClr>
              <a:buSzPct val="100000"/>
              <a:buNone/>
            </a:pPr>
            <a:r>
              <a:t/>
            </a:r>
            <a:endParaRPr sz="4700"/>
          </a:p>
          <a:p>
            <a:pPr indent="-228600" lvl="0" marL="228600" rtl="0" algn="l">
              <a:lnSpc>
                <a:spcPct val="90000"/>
              </a:lnSpc>
              <a:spcBef>
                <a:spcPts val="1000"/>
              </a:spcBef>
              <a:spcAft>
                <a:spcPts val="0"/>
              </a:spcAft>
              <a:buClr>
                <a:schemeClr val="accent1"/>
              </a:buClr>
              <a:buSzPct val="100000"/>
              <a:buChar char="•"/>
            </a:pPr>
            <a:r>
              <a:rPr lang="en-GB" sz="9200"/>
              <a:t>What PPE equipment was used?</a:t>
            </a:r>
            <a:endParaRPr/>
          </a:p>
          <a:p>
            <a:pPr indent="-228600" lvl="0" marL="228600" rtl="0" algn="l">
              <a:lnSpc>
                <a:spcPct val="90000"/>
              </a:lnSpc>
              <a:spcBef>
                <a:spcPts val="1000"/>
              </a:spcBef>
              <a:spcAft>
                <a:spcPts val="0"/>
              </a:spcAft>
              <a:buClr>
                <a:schemeClr val="accent1"/>
              </a:buClr>
              <a:buSzPct val="100000"/>
              <a:buChar char="•"/>
            </a:pPr>
            <a:r>
              <a:rPr lang="en-GB" sz="9200"/>
              <a:t> What PPE was required?</a:t>
            </a:r>
            <a:endParaRPr/>
          </a:p>
          <a:p>
            <a:pPr indent="-228600" lvl="0" marL="228600" rtl="0" algn="l">
              <a:lnSpc>
                <a:spcPct val="90000"/>
              </a:lnSpc>
              <a:spcBef>
                <a:spcPts val="1000"/>
              </a:spcBef>
              <a:spcAft>
                <a:spcPts val="0"/>
              </a:spcAft>
              <a:buClr>
                <a:schemeClr val="accent1"/>
              </a:buClr>
              <a:buSzPct val="100000"/>
              <a:buChar char="•"/>
            </a:pPr>
            <a:r>
              <a:rPr lang="en-GB" sz="9200"/>
              <a:t> What elements could have contributed?</a:t>
            </a:r>
            <a:endParaRPr/>
          </a:p>
          <a:p>
            <a:pPr indent="-228600" lvl="0" marL="228600" rtl="0" algn="l">
              <a:lnSpc>
                <a:spcPct val="90000"/>
              </a:lnSpc>
              <a:spcBef>
                <a:spcPts val="1000"/>
              </a:spcBef>
              <a:spcAft>
                <a:spcPts val="0"/>
              </a:spcAft>
              <a:buClr>
                <a:schemeClr val="accent1"/>
              </a:buClr>
              <a:buSzPct val="100000"/>
              <a:buChar char="•"/>
            </a:pPr>
            <a:r>
              <a:rPr lang="en-GB" sz="9200"/>
              <a:t> What guards were available but not </a:t>
            </a:r>
            <a:br>
              <a:rPr lang="en-GB" sz="9200"/>
            </a:br>
            <a:r>
              <a:rPr lang="en-GB" sz="9200"/>
              <a:t> used?</a:t>
            </a:r>
            <a:endParaRPr/>
          </a:p>
          <a:p>
            <a:pPr indent="-228600" lvl="0" marL="228600" rtl="0" algn="l">
              <a:lnSpc>
                <a:spcPct val="90000"/>
              </a:lnSpc>
              <a:spcBef>
                <a:spcPts val="1000"/>
              </a:spcBef>
              <a:spcAft>
                <a:spcPts val="0"/>
              </a:spcAft>
              <a:buClr>
                <a:schemeClr val="accent1"/>
              </a:buClr>
              <a:buSzPct val="100000"/>
              <a:buChar char="•"/>
            </a:pPr>
            <a:r>
              <a:rPr lang="en-GB" sz="9200"/>
              <a:t> What environmental conditions </a:t>
            </a:r>
            <a:br>
              <a:rPr lang="en-GB" sz="9200"/>
            </a:br>
            <a:r>
              <a:rPr lang="en-GB" sz="9200"/>
              <a:t> contributed?</a:t>
            </a:r>
            <a:endParaRPr/>
          </a:p>
          <a:p>
            <a:pPr indent="-228600" lvl="0" marL="228600" rtl="0" algn="l">
              <a:lnSpc>
                <a:spcPct val="90000"/>
              </a:lnSpc>
              <a:spcBef>
                <a:spcPts val="1000"/>
              </a:spcBef>
              <a:spcAft>
                <a:spcPts val="0"/>
              </a:spcAft>
              <a:buClr>
                <a:schemeClr val="accent1"/>
              </a:buClr>
              <a:buSzPct val="100000"/>
              <a:buChar char="•"/>
            </a:pPr>
            <a:r>
              <a:rPr lang="en-GB" sz="9200"/>
              <a:t> What related safety procedures need </a:t>
            </a:r>
            <a:br>
              <a:rPr lang="en-GB" sz="9200"/>
            </a:br>
            <a:r>
              <a:rPr lang="en-GB" sz="9200"/>
              <a:t> revision?</a:t>
            </a:r>
            <a:endParaRPr/>
          </a:p>
          <a:p>
            <a:pPr indent="-228600" lvl="0" marL="228600" rtl="0" algn="l">
              <a:lnSpc>
                <a:spcPct val="90000"/>
              </a:lnSpc>
              <a:spcBef>
                <a:spcPts val="1000"/>
              </a:spcBef>
              <a:spcAft>
                <a:spcPts val="0"/>
              </a:spcAft>
              <a:buClr>
                <a:schemeClr val="accent1"/>
              </a:buClr>
              <a:buSzPct val="100000"/>
              <a:buChar char="•"/>
            </a:pPr>
            <a:r>
              <a:rPr lang="en-GB" sz="9200"/>
              <a:t> What hours was the worker working?</a:t>
            </a:r>
            <a:endParaRPr/>
          </a:p>
          <a:p>
            <a:pPr indent="-228600" lvl="0" marL="228600" rtl="0" algn="l">
              <a:lnSpc>
                <a:spcPct val="90000"/>
              </a:lnSpc>
              <a:spcBef>
                <a:spcPts val="1000"/>
              </a:spcBef>
              <a:spcAft>
                <a:spcPts val="0"/>
              </a:spcAft>
              <a:buClr>
                <a:schemeClr val="accent1"/>
              </a:buClr>
              <a:buSzPct val="100000"/>
              <a:buChar char="•"/>
            </a:pPr>
            <a:r>
              <a:rPr lang="en-GB" sz="9200"/>
              <a:t> What ergonomic factors were involved? </a:t>
            </a:r>
            <a:endParaRPr/>
          </a:p>
        </p:txBody>
      </p:sp>
      <p:sp>
        <p:nvSpPr>
          <p:cNvPr id="578" name="Google Shape;578;p31"/>
          <p:cNvSpPr txBox="1"/>
          <p:nvPr>
            <p:ph idx="12" type="sldNum"/>
          </p:nvPr>
        </p:nvSpPr>
        <p:spPr>
          <a:xfrm>
            <a:off x="8563947" y="615937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Information" id="579" name="Google Shape;579;p31"/>
          <p:cNvPicPr preferRelativeResize="0"/>
          <p:nvPr/>
        </p:nvPicPr>
        <p:blipFill rotWithShape="1">
          <a:blip r:embed="rId3">
            <a:alphaModFix/>
          </a:blip>
          <a:srcRect b="0" l="0" r="0" t="0"/>
          <a:stretch/>
        </p:blipFill>
        <p:spPr>
          <a:xfrm>
            <a:off x="10527846" y="6272688"/>
            <a:ext cx="440371" cy="440371"/>
          </a:xfrm>
          <a:prstGeom prst="rect">
            <a:avLst/>
          </a:prstGeom>
          <a:noFill/>
          <a:ln>
            <a:noFill/>
          </a:ln>
        </p:spPr>
      </p:pic>
      <p:pic>
        <p:nvPicPr>
          <p:cNvPr descr="Classroom" id="580" name="Google Shape;580;p31"/>
          <p:cNvPicPr preferRelativeResize="0"/>
          <p:nvPr/>
        </p:nvPicPr>
        <p:blipFill rotWithShape="1">
          <a:blip r:embed="rId4">
            <a:alphaModFix/>
          </a:blip>
          <a:srcRect b="0" l="0" r="0" t="0"/>
          <a:stretch/>
        </p:blipFill>
        <p:spPr>
          <a:xfrm>
            <a:off x="10070595" y="6264247"/>
            <a:ext cx="457251" cy="4572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2"/>
          <p:cNvSpPr txBox="1"/>
          <p:nvPr>
            <p:ph type="title"/>
          </p:nvPr>
        </p:nvSpPr>
        <p:spPr>
          <a:xfrm>
            <a:off x="839788" y="365126"/>
            <a:ext cx="10515600" cy="689952"/>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en-GB" sz="3600">
                <a:solidFill>
                  <a:schemeClr val="lt1"/>
                </a:solidFill>
                <a:latin typeface="Calibri"/>
                <a:ea typeface="Calibri"/>
                <a:cs typeface="Calibri"/>
                <a:sym typeface="Calibri"/>
              </a:rPr>
              <a:t>Keep asking </a:t>
            </a:r>
            <a:r>
              <a:rPr b="1" lang="en-GB" sz="3600" u="sng">
                <a:solidFill>
                  <a:schemeClr val="lt1"/>
                </a:solidFill>
                <a:latin typeface="Calibri"/>
                <a:ea typeface="Calibri"/>
                <a:cs typeface="Calibri"/>
                <a:sym typeface="Calibri"/>
              </a:rPr>
              <a:t>WHY</a:t>
            </a:r>
            <a:r>
              <a:rPr b="1" lang="en-GB" sz="3600">
                <a:solidFill>
                  <a:schemeClr val="lt1"/>
                </a:solidFill>
                <a:latin typeface="Calibri"/>
                <a:ea typeface="Calibri"/>
                <a:cs typeface="Calibri"/>
                <a:sym typeface="Calibri"/>
              </a:rPr>
              <a:t>? Ask </a:t>
            </a:r>
            <a:r>
              <a:rPr b="1" lang="en-GB" sz="3600" u="sng">
                <a:solidFill>
                  <a:schemeClr val="lt1"/>
                </a:solidFill>
                <a:latin typeface="Calibri"/>
                <a:ea typeface="Calibri"/>
                <a:cs typeface="Calibri"/>
                <a:sym typeface="Calibri"/>
              </a:rPr>
              <a:t>why</a:t>
            </a:r>
            <a:r>
              <a:rPr b="1" lang="en-GB" sz="3600">
                <a:solidFill>
                  <a:schemeClr val="lt1"/>
                </a:solidFill>
                <a:latin typeface="Calibri"/>
                <a:ea typeface="Calibri"/>
                <a:cs typeface="Calibri"/>
                <a:sym typeface="Calibri"/>
              </a:rPr>
              <a:t> again after every answer!</a:t>
            </a:r>
            <a:endParaRPr/>
          </a:p>
        </p:txBody>
      </p:sp>
      <p:sp>
        <p:nvSpPr>
          <p:cNvPr id="587" name="Google Shape;587;p32"/>
          <p:cNvSpPr txBox="1"/>
          <p:nvPr>
            <p:ph idx="1" type="body"/>
          </p:nvPr>
        </p:nvSpPr>
        <p:spPr>
          <a:xfrm>
            <a:off x="836612" y="1225795"/>
            <a:ext cx="5157787" cy="455368"/>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solidFill>
                  <a:schemeClr val="lt1"/>
                </a:solidFill>
              </a:rPr>
              <a:t>WHY?</a:t>
            </a:r>
            <a:endParaRPr/>
          </a:p>
        </p:txBody>
      </p:sp>
      <p:sp>
        <p:nvSpPr>
          <p:cNvPr id="588" name="Google Shape;588;p32"/>
          <p:cNvSpPr txBox="1"/>
          <p:nvPr>
            <p:ph idx="2" type="body"/>
          </p:nvPr>
        </p:nvSpPr>
        <p:spPr>
          <a:xfrm>
            <a:off x="862014" y="1955676"/>
            <a:ext cx="5157787" cy="410222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100647" lvl="0" marL="228600" rtl="0" algn="l">
              <a:lnSpc>
                <a:spcPct val="90000"/>
              </a:lnSpc>
              <a:spcBef>
                <a:spcPts val="0"/>
              </a:spcBef>
              <a:spcAft>
                <a:spcPts val="0"/>
              </a:spcAft>
              <a:buClr>
                <a:schemeClr val="dk1"/>
              </a:buClr>
              <a:buSzPct val="100000"/>
              <a:buNone/>
            </a:pPr>
            <a:r>
              <a:t/>
            </a:r>
            <a:endParaRPr sz="2600"/>
          </a:p>
          <a:p>
            <a:pPr indent="-228600" lvl="0" marL="228600" rtl="0" algn="l">
              <a:lnSpc>
                <a:spcPct val="90000"/>
              </a:lnSpc>
              <a:spcBef>
                <a:spcPts val="1000"/>
              </a:spcBef>
              <a:spcAft>
                <a:spcPts val="0"/>
              </a:spcAft>
              <a:buClr>
                <a:schemeClr val="accent1"/>
              </a:buClr>
              <a:buSzPct val="100000"/>
              <a:buChar char="•"/>
            </a:pPr>
            <a:r>
              <a:rPr lang="en-GB" sz="3000"/>
              <a:t>Why did the accident occur?</a:t>
            </a:r>
            <a:endParaRPr/>
          </a:p>
          <a:p>
            <a:pPr indent="-228600" lvl="0" marL="228600" rtl="0" algn="l">
              <a:lnSpc>
                <a:spcPct val="90000"/>
              </a:lnSpc>
              <a:spcBef>
                <a:spcPts val="1000"/>
              </a:spcBef>
              <a:spcAft>
                <a:spcPts val="0"/>
              </a:spcAft>
              <a:buClr>
                <a:schemeClr val="accent1"/>
              </a:buClr>
              <a:buSzPct val="100000"/>
              <a:buChar char="•"/>
            </a:pPr>
            <a:r>
              <a:rPr lang="en-GB" sz="3000"/>
              <a:t>Why did the worker do what he/she did?</a:t>
            </a:r>
            <a:endParaRPr/>
          </a:p>
          <a:p>
            <a:pPr indent="-228600" lvl="0" marL="228600" rtl="0" algn="l">
              <a:lnSpc>
                <a:spcPct val="90000"/>
              </a:lnSpc>
              <a:spcBef>
                <a:spcPts val="1000"/>
              </a:spcBef>
              <a:spcAft>
                <a:spcPts val="0"/>
              </a:spcAft>
              <a:buClr>
                <a:schemeClr val="accent1"/>
              </a:buClr>
              <a:buSzPct val="100000"/>
              <a:buChar char="•"/>
            </a:pPr>
            <a:r>
              <a:rPr lang="en-GB" sz="3000"/>
              <a:t>Why did co-workers do what they did?</a:t>
            </a:r>
            <a:endParaRPr/>
          </a:p>
          <a:p>
            <a:pPr indent="-228600" lvl="0" marL="228600" rtl="0" algn="l">
              <a:lnSpc>
                <a:spcPct val="90000"/>
              </a:lnSpc>
              <a:spcBef>
                <a:spcPts val="1000"/>
              </a:spcBef>
              <a:spcAft>
                <a:spcPts val="0"/>
              </a:spcAft>
              <a:buClr>
                <a:schemeClr val="accent1"/>
              </a:buClr>
              <a:buSzPct val="100000"/>
              <a:buChar char="•"/>
            </a:pPr>
            <a:r>
              <a:rPr lang="en-GB" sz="3000"/>
              <a:t>Why did conditions come together at that moment?</a:t>
            </a:r>
            <a:endParaRPr/>
          </a:p>
          <a:p>
            <a:pPr indent="-228600" lvl="0" marL="228600" rtl="0" algn="l">
              <a:lnSpc>
                <a:spcPct val="90000"/>
              </a:lnSpc>
              <a:spcBef>
                <a:spcPts val="1000"/>
              </a:spcBef>
              <a:spcAft>
                <a:spcPts val="0"/>
              </a:spcAft>
              <a:buClr>
                <a:schemeClr val="accent1"/>
              </a:buClr>
              <a:buSzPct val="100000"/>
              <a:buChar char="•"/>
            </a:pPr>
            <a:r>
              <a:rPr lang="en-GB" sz="3000"/>
              <a:t>Why was the worker in the specific position?</a:t>
            </a:r>
            <a:endParaRPr/>
          </a:p>
          <a:p>
            <a:pPr indent="-228600" lvl="0" marL="228600" rtl="0" algn="l">
              <a:lnSpc>
                <a:spcPct val="90000"/>
              </a:lnSpc>
              <a:spcBef>
                <a:spcPts val="1000"/>
              </a:spcBef>
              <a:spcAft>
                <a:spcPts val="0"/>
              </a:spcAft>
              <a:buClr>
                <a:schemeClr val="accent1"/>
              </a:buClr>
              <a:buSzPct val="100000"/>
              <a:buChar char="•"/>
            </a:pPr>
            <a:r>
              <a:rPr lang="en-GB" sz="3000"/>
              <a:t>Why were the specific tool/equipment </a:t>
            </a:r>
            <a:br>
              <a:rPr lang="en-GB" sz="3000"/>
            </a:br>
            <a:r>
              <a:rPr lang="en-GB" sz="3000"/>
              <a:t>selected?</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589" name="Google Shape;589;p32"/>
          <p:cNvSpPr txBox="1"/>
          <p:nvPr>
            <p:ph idx="3" type="body"/>
          </p:nvPr>
        </p:nvSpPr>
        <p:spPr>
          <a:xfrm>
            <a:off x="6096000" y="1221765"/>
            <a:ext cx="5257800" cy="455368"/>
          </a:xfrm>
          <a:prstGeom prst="rect">
            <a:avLst/>
          </a:prstGeom>
          <a:solidFill>
            <a:schemeClr val="accent1"/>
          </a:solid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lang="en-GB">
                <a:solidFill>
                  <a:schemeClr val="lt1"/>
                </a:solidFill>
              </a:rPr>
              <a:t>WHERE?</a:t>
            </a:r>
            <a:endParaRPr>
              <a:solidFill>
                <a:schemeClr val="lt1"/>
              </a:solidFill>
            </a:endParaRPr>
          </a:p>
        </p:txBody>
      </p:sp>
      <p:sp>
        <p:nvSpPr>
          <p:cNvPr id="590" name="Google Shape;590;p32"/>
          <p:cNvSpPr txBox="1"/>
          <p:nvPr>
            <p:ph idx="4" type="body"/>
          </p:nvPr>
        </p:nvSpPr>
        <p:spPr>
          <a:xfrm>
            <a:off x="6172201" y="1951646"/>
            <a:ext cx="5183188" cy="410222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fontScale="77500" lnSpcReduction="20000"/>
          </a:bodyPr>
          <a:lstStyle/>
          <a:p>
            <a:pPr indent="-100647" lvl="0" marL="228600" rtl="0" algn="l">
              <a:lnSpc>
                <a:spcPct val="90000"/>
              </a:lnSpc>
              <a:spcBef>
                <a:spcPts val="0"/>
              </a:spcBef>
              <a:spcAft>
                <a:spcPts val="0"/>
              </a:spcAft>
              <a:buClr>
                <a:schemeClr val="dk1"/>
              </a:buClr>
              <a:buSzPct val="100000"/>
              <a:buNone/>
            </a:pPr>
            <a:r>
              <a:t/>
            </a:r>
            <a:endParaRPr sz="2600"/>
          </a:p>
          <a:p>
            <a:pPr indent="-228600" lvl="0" marL="228600" rtl="0" algn="l">
              <a:lnSpc>
                <a:spcPct val="90000"/>
              </a:lnSpc>
              <a:spcBef>
                <a:spcPts val="1000"/>
              </a:spcBef>
              <a:spcAft>
                <a:spcPts val="0"/>
              </a:spcAft>
              <a:buClr>
                <a:schemeClr val="accent1"/>
              </a:buClr>
              <a:buSzPct val="100000"/>
              <a:buChar char="•"/>
            </a:pPr>
            <a:r>
              <a:rPr lang="en-GB" sz="3000"/>
              <a:t>Where did the accident occur?</a:t>
            </a:r>
            <a:endParaRPr/>
          </a:p>
          <a:p>
            <a:pPr indent="-228600" lvl="0" marL="228600" rtl="0" algn="l">
              <a:lnSpc>
                <a:spcPct val="90000"/>
              </a:lnSpc>
              <a:spcBef>
                <a:spcPts val="1000"/>
              </a:spcBef>
              <a:spcAft>
                <a:spcPts val="0"/>
              </a:spcAft>
              <a:buClr>
                <a:schemeClr val="accent1"/>
              </a:buClr>
              <a:buSzPct val="100000"/>
              <a:buChar char="•"/>
            </a:pPr>
            <a:r>
              <a:rPr lang="en-GB" sz="3000"/>
              <a:t>Where was the worker positioned?</a:t>
            </a:r>
            <a:endParaRPr/>
          </a:p>
          <a:p>
            <a:pPr indent="-228600" lvl="0" marL="228600" rtl="0" algn="l">
              <a:lnSpc>
                <a:spcPct val="90000"/>
              </a:lnSpc>
              <a:spcBef>
                <a:spcPts val="1000"/>
              </a:spcBef>
              <a:spcAft>
                <a:spcPts val="0"/>
              </a:spcAft>
              <a:buClr>
                <a:schemeClr val="accent1"/>
              </a:buClr>
              <a:buSzPct val="100000"/>
              <a:buChar char="•"/>
            </a:pPr>
            <a:r>
              <a:rPr lang="en-GB" sz="3000"/>
              <a:t>Where were eyewitnesses positioned?</a:t>
            </a:r>
            <a:endParaRPr/>
          </a:p>
          <a:p>
            <a:pPr indent="-228600" lvl="0" marL="228600" rtl="0" algn="l">
              <a:lnSpc>
                <a:spcPct val="90000"/>
              </a:lnSpc>
              <a:spcBef>
                <a:spcPts val="1000"/>
              </a:spcBef>
              <a:spcAft>
                <a:spcPts val="0"/>
              </a:spcAft>
              <a:buClr>
                <a:schemeClr val="accent1"/>
              </a:buClr>
              <a:buSzPct val="100000"/>
              <a:buChar char="•"/>
            </a:pPr>
            <a:r>
              <a:rPr lang="en-GB" sz="3000"/>
              <a:t>Where was the supervisor at the time?</a:t>
            </a:r>
            <a:endParaRPr/>
          </a:p>
          <a:p>
            <a:pPr indent="-228600" lvl="0" marL="228600" rtl="0" algn="l">
              <a:lnSpc>
                <a:spcPct val="90000"/>
              </a:lnSpc>
              <a:spcBef>
                <a:spcPts val="1000"/>
              </a:spcBef>
              <a:spcAft>
                <a:spcPts val="0"/>
              </a:spcAft>
              <a:buClr>
                <a:schemeClr val="accent1"/>
              </a:buClr>
              <a:buSzPct val="100000"/>
              <a:buChar char="•"/>
            </a:pPr>
            <a:r>
              <a:rPr lang="en-GB" sz="3000"/>
              <a:t>Where was first aid initially given?</a:t>
            </a:r>
            <a:endParaRPr/>
          </a:p>
          <a:p>
            <a:pPr indent="-228600" lvl="0" marL="228600" rtl="0" algn="l">
              <a:lnSpc>
                <a:spcPct val="90000"/>
              </a:lnSpc>
              <a:spcBef>
                <a:spcPts val="1000"/>
              </a:spcBef>
              <a:spcAft>
                <a:spcPts val="0"/>
              </a:spcAft>
              <a:buClr>
                <a:schemeClr val="accent1"/>
              </a:buClr>
              <a:buSzPct val="100000"/>
              <a:buChar char="•"/>
            </a:pPr>
            <a:r>
              <a:rPr lang="en-GB" sz="3000"/>
              <a:t>Where/on what part of the body did the victim sustain injuries?</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591" name="Google Shape;59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Classroom" id="592" name="Google Shape;592;p32"/>
          <p:cNvPicPr preferRelativeResize="0"/>
          <p:nvPr/>
        </p:nvPicPr>
        <p:blipFill rotWithShape="1">
          <a:blip r:embed="rId3">
            <a:alphaModFix/>
          </a:blip>
          <a:srcRect b="0" l="0" r="0" t="0"/>
          <a:stretch/>
        </p:blipFill>
        <p:spPr>
          <a:xfrm>
            <a:off x="10167285" y="6127724"/>
            <a:ext cx="457251" cy="457251"/>
          </a:xfrm>
          <a:prstGeom prst="rect">
            <a:avLst/>
          </a:prstGeom>
          <a:noFill/>
          <a:ln>
            <a:noFill/>
          </a:ln>
        </p:spPr>
      </p:pic>
      <p:pic>
        <p:nvPicPr>
          <p:cNvPr descr="Information" id="593" name="Google Shape;593;p32"/>
          <p:cNvPicPr preferRelativeResize="0"/>
          <p:nvPr/>
        </p:nvPicPr>
        <p:blipFill rotWithShape="1">
          <a:blip r:embed="rId4">
            <a:alphaModFix/>
          </a:blip>
          <a:srcRect b="0" l="0" r="0" t="0"/>
          <a:stretch/>
        </p:blipFill>
        <p:spPr>
          <a:xfrm>
            <a:off x="10624536" y="6140175"/>
            <a:ext cx="440371" cy="44037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3"/>
          <p:cNvSpPr txBox="1"/>
          <p:nvPr>
            <p:ph type="title"/>
          </p:nvPr>
        </p:nvSpPr>
        <p:spPr>
          <a:xfrm>
            <a:off x="838200" y="365126"/>
            <a:ext cx="10515600" cy="522897"/>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GB" sz="3200">
                <a:solidFill>
                  <a:schemeClr val="lt1"/>
                </a:solidFill>
                <a:latin typeface="Calibri"/>
                <a:ea typeface="Calibri"/>
                <a:cs typeface="Calibri"/>
                <a:sym typeface="Calibri"/>
              </a:rPr>
              <a:t>HOW?</a:t>
            </a:r>
            <a:endParaRPr/>
          </a:p>
        </p:txBody>
      </p:sp>
      <p:sp>
        <p:nvSpPr>
          <p:cNvPr id="600" name="Google Shape;600;p33"/>
          <p:cNvSpPr txBox="1"/>
          <p:nvPr>
            <p:ph idx="1" type="body"/>
          </p:nvPr>
        </p:nvSpPr>
        <p:spPr>
          <a:xfrm>
            <a:off x="838200" y="1081454"/>
            <a:ext cx="10515600" cy="452321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3200"/>
              <a:buChar char="•"/>
            </a:pPr>
            <a:r>
              <a:rPr lang="en-GB" sz="3200"/>
              <a:t>How did the accident occur?</a:t>
            </a:r>
            <a:endParaRPr/>
          </a:p>
          <a:p>
            <a:pPr indent="-228600" lvl="0" marL="228600" rtl="0" algn="l">
              <a:lnSpc>
                <a:spcPct val="90000"/>
              </a:lnSpc>
              <a:spcBef>
                <a:spcPts val="1000"/>
              </a:spcBef>
              <a:spcAft>
                <a:spcPts val="0"/>
              </a:spcAft>
              <a:buClr>
                <a:schemeClr val="accent1"/>
              </a:buClr>
              <a:buSzPts val="3200"/>
              <a:buChar char="•"/>
            </a:pPr>
            <a:r>
              <a:rPr i="1" lang="en-GB" sz="3200">
                <a:solidFill>
                  <a:srgbClr val="FF0000"/>
                </a:solidFill>
              </a:rPr>
              <a:t>Remember! This is your ‘root cause analysis’! *</a:t>
            </a:r>
            <a:endParaRPr/>
          </a:p>
          <a:p>
            <a:pPr indent="-228600" lvl="0" marL="228600" rtl="0" algn="l">
              <a:lnSpc>
                <a:spcPct val="90000"/>
              </a:lnSpc>
              <a:spcBef>
                <a:spcPts val="1000"/>
              </a:spcBef>
              <a:spcAft>
                <a:spcPts val="0"/>
              </a:spcAft>
              <a:buClr>
                <a:schemeClr val="accent1"/>
              </a:buClr>
              <a:buSzPts val="3200"/>
              <a:buChar char="•"/>
            </a:pPr>
            <a:r>
              <a:rPr lang="en-GB" sz="3200"/>
              <a:t>How did communication breakdown (If appropriate)</a:t>
            </a:r>
            <a:endParaRPr/>
          </a:p>
          <a:p>
            <a:pPr indent="-228600" lvl="0" marL="228600" rtl="0" algn="l">
              <a:lnSpc>
                <a:spcPct val="90000"/>
              </a:lnSpc>
              <a:spcBef>
                <a:spcPts val="1000"/>
              </a:spcBef>
              <a:spcAft>
                <a:spcPts val="0"/>
              </a:spcAft>
              <a:buClr>
                <a:schemeClr val="accent1"/>
              </a:buClr>
              <a:buSzPts val="3200"/>
              <a:buChar char="•"/>
            </a:pPr>
            <a:r>
              <a:rPr lang="en-GB" sz="3200"/>
              <a:t>How did the worker get injured (specifically)?</a:t>
            </a:r>
            <a:endParaRPr/>
          </a:p>
          <a:p>
            <a:pPr indent="-228600" lvl="0" marL="228600" rtl="0" algn="l">
              <a:lnSpc>
                <a:spcPct val="90000"/>
              </a:lnSpc>
              <a:spcBef>
                <a:spcPts val="1000"/>
              </a:spcBef>
              <a:spcAft>
                <a:spcPts val="0"/>
              </a:spcAft>
              <a:buClr>
                <a:schemeClr val="accent1"/>
              </a:buClr>
              <a:buSzPts val="3200"/>
              <a:buChar char="•"/>
            </a:pPr>
            <a:r>
              <a:rPr lang="en-GB" sz="3200"/>
              <a:t>How could the injury have been avoided?</a:t>
            </a:r>
            <a:endParaRPr/>
          </a:p>
          <a:p>
            <a:pPr indent="-228600" lvl="0" marL="228600" rtl="0" algn="l">
              <a:lnSpc>
                <a:spcPct val="90000"/>
              </a:lnSpc>
              <a:spcBef>
                <a:spcPts val="1000"/>
              </a:spcBef>
              <a:spcAft>
                <a:spcPts val="0"/>
              </a:spcAft>
              <a:buClr>
                <a:schemeClr val="accent1"/>
              </a:buClr>
              <a:buSzPts val="3200"/>
              <a:buChar char="•"/>
            </a:pPr>
            <a:r>
              <a:rPr lang="en-GB" sz="3200"/>
              <a:t>How could witnesses have prevented it?</a:t>
            </a:r>
            <a:endParaRPr/>
          </a:p>
          <a:p>
            <a:pPr indent="-228600" lvl="0" marL="228600" rtl="0" algn="l">
              <a:lnSpc>
                <a:spcPct val="90000"/>
              </a:lnSpc>
              <a:spcBef>
                <a:spcPts val="1000"/>
              </a:spcBef>
              <a:spcAft>
                <a:spcPts val="0"/>
              </a:spcAft>
              <a:buClr>
                <a:schemeClr val="accent1"/>
              </a:buClr>
              <a:buSzPts val="3200"/>
              <a:buChar char="•"/>
            </a:pPr>
            <a:r>
              <a:rPr lang="en-GB" sz="3200"/>
              <a:t>How could witnesses have better helped?</a:t>
            </a:r>
            <a:endParaRPr/>
          </a:p>
          <a:p>
            <a:pPr indent="-228600" lvl="0" marL="228600" rtl="0" algn="l">
              <a:lnSpc>
                <a:spcPct val="90000"/>
              </a:lnSpc>
              <a:spcBef>
                <a:spcPts val="1000"/>
              </a:spcBef>
              <a:spcAft>
                <a:spcPts val="0"/>
              </a:spcAft>
              <a:buClr>
                <a:schemeClr val="accent1"/>
              </a:buClr>
              <a:buSzPts val="3200"/>
              <a:buChar char="•"/>
            </a:pPr>
            <a:r>
              <a:rPr lang="en-GB" sz="3200" u="sng"/>
              <a:t>HOW COULD THE ACCIDENT HAVE BEEN PREVENTED?</a:t>
            </a:r>
            <a:endParaRPr/>
          </a:p>
        </p:txBody>
      </p:sp>
      <p:sp>
        <p:nvSpPr>
          <p:cNvPr id="601" name="Google Shape;60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Classroom" id="602" name="Google Shape;602;p33"/>
          <p:cNvPicPr preferRelativeResize="0"/>
          <p:nvPr/>
        </p:nvPicPr>
        <p:blipFill rotWithShape="1">
          <a:blip r:embed="rId3">
            <a:alphaModFix/>
          </a:blip>
          <a:srcRect b="0" l="0" r="0" t="0"/>
          <a:stretch/>
        </p:blipFill>
        <p:spPr>
          <a:xfrm>
            <a:off x="10548059" y="5812970"/>
            <a:ext cx="440371" cy="440371"/>
          </a:xfrm>
          <a:prstGeom prst="rect">
            <a:avLst/>
          </a:prstGeom>
          <a:noFill/>
          <a:ln>
            <a:noFill/>
          </a:ln>
        </p:spPr>
      </p:pic>
      <p:pic>
        <p:nvPicPr>
          <p:cNvPr descr="Information" id="603" name="Google Shape;603;p33"/>
          <p:cNvPicPr preferRelativeResize="0"/>
          <p:nvPr/>
        </p:nvPicPr>
        <p:blipFill rotWithShape="1">
          <a:blip r:embed="rId4">
            <a:alphaModFix/>
          </a:blip>
          <a:srcRect b="0" l="0" r="0" t="0"/>
          <a:stretch/>
        </p:blipFill>
        <p:spPr>
          <a:xfrm>
            <a:off x="10988430" y="5794308"/>
            <a:ext cx="440371" cy="440371"/>
          </a:xfrm>
          <a:prstGeom prst="rect">
            <a:avLst/>
          </a:prstGeom>
          <a:noFill/>
          <a:ln>
            <a:noFill/>
          </a:ln>
        </p:spPr>
      </p:pic>
      <p:sp>
        <p:nvSpPr>
          <p:cNvPr id="604" name="Google Shape;604;p33"/>
          <p:cNvSpPr txBox="1"/>
          <p:nvPr/>
        </p:nvSpPr>
        <p:spPr>
          <a:xfrm>
            <a:off x="838199" y="5812970"/>
            <a:ext cx="7479323" cy="369332"/>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*(See next 2 slide for explanation of ‘route cause analysis’ approach…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34"/>
          <p:cNvSpPr txBox="1"/>
          <p:nvPr>
            <p:ph type="title"/>
          </p:nvPr>
        </p:nvSpPr>
        <p:spPr>
          <a:xfrm>
            <a:off x="838200" y="365125"/>
            <a:ext cx="10515600" cy="593237"/>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GB"/>
              <a:t> </a:t>
            </a:r>
            <a:r>
              <a:rPr lang="en-GB">
                <a:solidFill>
                  <a:schemeClr val="accent1"/>
                </a:solidFill>
                <a:latin typeface="Calibri"/>
                <a:ea typeface="Calibri"/>
                <a:cs typeface="Calibri"/>
                <a:sym typeface="Calibri"/>
              </a:rPr>
              <a:t>Remember! Facts and Physical Evidence </a:t>
            </a:r>
            <a:endParaRPr/>
          </a:p>
        </p:txBody>
      </p:sp>
      <p:sp>
        <p:nvSpPr>
          <p:cNvPr id="611" name="Google Shape;611;p34"/>
          <p:cNvSpPr txBox="1"/>
          <p:nvPr>
            <p:ph idx="1" type="body"/>
          </p:nvPr>
        </p:nvSpPr>
        <p:spPr>
          <a:xfrm>
            <a:off x="329713" y="1095863"/>
            <a:ext cx="1153257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1"/>
              </a:buClr>
              <a:buSzPts val="2400"/>
              <a:buChar char="•"/>
            </a:pPr>
            <a:r>
              <a:rPr b="1" lang="en-GB" sz="2400">
                <a:solidFill>
                  <a:schemeClr val="accent1"/>
                </a:solidFill>
              </a:rPr>
              <a:t>Scene: </a:t>
            </a:r>
            <a:r>
              <a:rPr lang="en-GB" sz="2400"/>
              <a:t>Take photos/sketch the accident and document Conditions</a:t>
            </a:r>
            <a:endParaRPr/>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Sequence of Events:</a:t>
            </a:r>
            <a:r>
              <a:rPr lang="en-GB" sz="2400"/>
              <a:t> </a:t>
            </a:r>
            <a:r>
              <a:rPr i="1" lang="en-GB" sz="2400"/>
              <a:t>(Work your way backwards to fill in events leading up to the accident based on witness statements and interviews. This is known as ‘tracing the tree of cause’). </a:t>
            </a:r>
            <a:endParaRPr/>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People/witnesses: </a:t>
            </a:r>
            <a:r>
              <a:rPr lang="en-GB" sz="2400"/>
              <a:t>(</a:t>
            </a:r>
            <a:r>
              <a:rPr i="1" lang="en-GB" sz="2400"/>
              <a:t>Don’t jump to conclusions or be biased. Avoid apportioning blame use open &amp; closed questions techniques</a:t>
            </a:r>
            <a:r>
              <a:rPr lang="en-GB" sz="2400"/>
              <a:t>).</a:t>
            </a:r>
            <a:endParaRPr/>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Supervisor: </a:t>
            </a:r>
            <a:r>
              <a:rPr lang="en-GB" sz="2400"/>
              <a:t>Should complete Accident Statement. He/she may also be able to provide information regarding earlier behaviour, activities of person(s) involved in the accident.</a:t>
            </a:r>
            <a:endParaRPr/>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Parts: </a:t>
            </a:r>
            <a:r>
              <a:rPr lang="en-GB" sz="2400"/>
              <a:t>Material, machine, equipment, or structure. Identify "parts" to be further investigated. For complex systems, technical experts, manufacturer representatives, or inspectors may need to be involved in the review.</a:t>
            </a:r>
            <a:endParaRPr/>
          </a:p>
          <a:p>
            <a:pPr indent="-228600" lvl="0" marL="228600" rtl="0" algn="l">
              <a:lnSpc>
                <a:spcPct val="90000"/>
              </a:lnSpc>
              <a:spcBef>
                <a:spcPts val="1000"/>
              </a:spcBef>
              <a:spcAft>
                <a:spcPts val="0"/>
              </a:spcAft>
              <a:buClr>
                <a:schemeClr val="accent1"/>
              </a:buClr>
              <a:buSzPts val="2400"/>
              <a:buChar char="•"/>
            </a:pPr>
            <a:r>
              <a:rPr b="1" lang="en-GB" sz="2400">
                <a:solidFill>
                  <a:schemeClr val="accent1"/>
                </a:solidFill>
              </a:rPr>
              <a:t>Paperwork: </a:t>
            </a:r>
            <a:r>
              <a:rPr lang="en-GB" sz="2400"/>
              <a:t>Policies, practices, protocols, training, and assessments etc. </a:t>
            </a:r>
            <a:endParaRPr b="1" sz="2400">
              <a:solidFill>
                <a:schemeClr val="accent1"/>
              </a:solidFill>
            </a:endParaRPr>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0" lvl="0" marL="461962" rtl="0" algn="l">
              <a:lnSpc>
                <a:spcPct val="90000"/>
              </a:lnSpc>
              <a:spcBef>
                <a:spcPts val="1000"/>
              </a:spcBef>
              <a:spcAft>
                <a:spcPts val="0"/>
              </a:spcAft>
              <a:buClr>
                <a:schemeClr val="dk1"/>
              </a:buClr>
              <a:buSzPts val="2800"/>
              <a:buNone/>
            </a:pPr>
            <a:r>
              <a:t/>
            </a:r>
            <a:endParaRPr/>
          </a:p>
        </p:txBody>
      </p:sp>
      <p:sp>
        <p:nvSpPr>
          <p:cNvPr id="612" name="Google Shape;61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Red Danger Tape and Yellow Caution Tape" id="613" name="Google Shape;613;p34"/>
          <p:cNvPicPr preferRelativeResize="0"/>
          <p:nvPr/>
        </p:nvPicPr>
        <p:blipFill rotWithShape="1">
          <a:blip r:embed="rId3">
            <a:alphaModFix/>
          </a:blip>
          <a:srcRect b="0" l="0" r="0" t="0"/>
          <a:stretch/>
        </p:blipFill>
        <p:spPr>
          <a:xfrm>
            <a:off x="5050971" y="5512504"/>
            <a:ext cx="2345093" cy="1116851"/>
          </a:xfrm>
          <a:prstGeom prst="rect">
            <a:avLst/>
          </a:prstGeom>
          <a:noFill/>
          <a:ln>
            <a:noFill/>
          </a:ln>
        </p:spPr>
      </p:pic>
      <p:pic>
        <p:nvPicPr>
          <p:cNvPr descr="Road Barrication Tape, Caution Tape, बैरिकेड टेप - Bhagwati Enterprises,  Barmer | ID: 9616526573" id="614" name="Google Shape;614;p34"/>
          <p:cNvPicPr preferRelativeResize="0"/>
          <p:nvPr/>
        </p:nvPicPr>
        <p:blipFill rotWithShape="1">
          <a:blip r:embed="rId4">
            <a:alphaModFix/>
          </a:blip>
          <a:srcRect b="0" l="0" r="0" t="0"/>
          <a:stretch/>
        </p:blipFill>
        <p:spPr>
          <a:xfrm>
            <a:off x="1859335" y="5475180"/>
            <a:ext cx="1722066" cy="1150340"/>
          </a:xfrm>
          <a:prstGeom prst="rect">
            <a:avLst/>
          </a:prstGeom>
          <a:noFill/>
          <a:ln>
            <a:noFill/>
          </a:ln>
        </p:spPr>
      </p:pic>
      <p:pic>
        <p:nvPicPr>
          <p:cNvPr descr="Hazardous Area - Portrait" id="615" name="Google Shape;615;p34"/>
          <p:cNvPicPr preferRelativeResize="0"/>
          <p:nvPr/>
        </p:nvPicPr>
        <p:blipFill rotWithShape="1">
          <a:blip r:embed="rId5">
            <a:alphaModFix/>
          </a:blip>
          <a:srcRect b="0" l="12860" r="12362" t="0"/>
          <a:stretch/>
        </p:blipFill>
        <p:spPr>
          <a:xfrm>
            <a:off x="8789437" y="5480604"/>
            <a:ext cx="877078" cy="117290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5"/>
          <p:cNvSpPr txBox="1"/>
          <p:nvPr>
            <p:ph type="title"/>
          </p:nvPr>
        </p:nvSpPr>
        <p:spPr>
          <a:xfrm>
            <a:off x="447869" y="365126"/>
            <a:ext cx="11234058" cy="502622"/>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en-GB" sz="3200">
                <a:solidFill>
                  <a:schemeClr val="lt1"/>
                </a:solidFill>
              </a:rPr>
              <a:t>‘Route Cause Analysis’</a:t>
            </a:r>
            <a:endParaRPr/>
          </a:p>
        </p:txBody>
      </p:sp>
      <p:sp>
        <p:nvSpPr>
          <p:cNvPr id="622" name="Google Shape;622;p35"/>
          <p:cNvSpPr txBox="1"/>
          <p:nvPr/>
        </p:nvSpPr>
        <p:spPr>
          <a:xfrm>
            <a:off x="447869" y="1059240"/>
            <a:ext cx="11154389" cy="1477328"/>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a:solidFill>
                  <a:srgbClr val="424242"/>
                </a:solidFill>
                <a:latin typeface="Open Sans"/>
                <a:ea typeface="Open Sans"/>
                <a:cs typeface="Open Sans"/>
                <a:sym typeface="Open Sans"/>
              </a:rPr>
              <a:t>Root cause analysis is an approach for identifying the </a:t>
            </a:r>
            <a:r>
              <a:rPr b="1" i="0" lang="en-GB" sz="1800">
                <a:solidFill>
                  <a:schemeClr val="accent1"/>
                </a:solidFill>
                <a:latin typeface="Open Sans"/>
                <a:ea typeface="Open Sans"/>
                <a:cs typeface="Open Sans"/>
                <a:sym typeface="Open Sans"/>
              </a:rPr>
              <a:t>underlying causes of an incident</a:t>
            </a:r>
            <a:r>
              <a:rPr b="0" i="0" lang="en-GB" sz="1800">
                <a:solidFill>
                  <a:srgbClr val="424242"/>
                </a:solidFill>
                <a:latin typeface="Open Sans"/>
                <a:ea typeface="Open Sans"/>
                <a:cs typeface="Open Sans"/>
                <a:sym typeface="Open Sans"/>
              </a:rPr>
              <a:t> so that the most </a:t>
            </a:r>
            <a:r>
              <a:rPr b="1" i="0" lang="en-GB" sz="1800">
                <a:solidFill>
                  <a:schemeClr val="accent1"/>
                </a:solidFill>
                <a:latin typeface="Open Sans"/>
                <a:ea typeface="Open Sans"/>
                <a:cs typeface="Open Sans"/>
                <a:sym typeface="Open Sans"/>
              </a:rPr>
              <a:t>effective solutions </a:t>
            </a:r>
            <a:r>
              <a:rPr b="0" i="0" lang="en-GB" sz="1800">
                <a:solidFill>
                  <a:srgbClr val="424242"/>
                </a:solidFill>
                <a:latin typeface="Open Sans"/>
                <a:ea typeface="Open Sans"/>
                <a:cs typeface="Open Sans"/>
                <a:sym typeface="Open Sans"/>
              </a:rPr>
              <a:t>can be </a:t>
            </a:r>
            <a:r>
              <a:rPr b="1" i="0" lang="en-GB" sz="1800">
                <a:solidFill>
                  <a:schemeClr val="accent1"/>
                </a:solidFill>
                <a:latin typeface="Open Sans"/>
                <a:ea typeface="Open Sans"/>
                <a:cs typeface="Open Sans"/>
                <a:sym typeface="Open Sans"/>
              </a:rPr>
              <a:t>identified</a:t>
            </a:r>
            <a:r>
              <a:rPr b="0" i="0" lang="en-GB" sz="1800">
                <a:solidFill>
                  <a:srgbClr val="424242"/>
                </a:solidFill>
                <a:latin typeface="Open Sans"/>
                <a:ea typeface="Open Sans"/>
                <a:cs typeface="Open Sans"/>
                <a:sym typeface="Open Sans"/>
              </a:rPr>
              <a:t> and </a:t>
            </a:r>
            <a:r>
              <a:rPr b="1" i="0" lang="en-GB" sz="1800">
                <a:solidFill>
                  <a:schemeClr val="accent1"/>
                </a:solidFill>
                <a:latin typeface="Open Sans"/>
                <a:ea typeface="Open Sans"/>
                <a:cs typeface="Open Sans"/>
                <a:sym typeface="Open Sans"/>
              </a:rPr>
              <a:t>implemented</a:t>
            </a:r>
            <a:r>
              <a:rPr b="0" i="0" lang="en-GB" sz="1800">
                <a:solidFill>
                  <a:srgbClr val="424242"/>
                </a:solidFill>
                <a:latin typeface="Open Sans"/>
                <a:ea typeface="Open Sans"/>
                <a:cs typeface="Open Sans"/>
                <a:sym typeface="Open Sans"/>
              </a:rPr>
              <a:t>. </a:t>
            </a:r>
            <a:endParaRPr/>
          </a:p>
          <a:p>
            <a:pPr indent="0" lvl="0" marL="0" marR="0" rtl="0" algn="l">
              <a:spcBef>
                <a:spcPts val="0"/>
              </a:spcBef>
              <a:spcAft>
                <a:spcPts val="0"/>
              </a:spcAft>
              <a:buNone/>
            </a:pPr>
            <a:r>
              <a:t/>
            </a:r>
            <a:endParaRPr sz="1800">
              <a:solidFill>
                <a:srgbClr val="424242"/>
              </a:solidFill>
              <a:latin typeface="Open Sans"/>
              <a:ea typeface="Open Sans"/>
              <a:cs typeface="Open Sans"/>
              <a:sym typeface="Open Sans"/>
            </a:endParaRPr>
          </a:p>
          <a:p>
            <a:pPr indent="0" lvl="0" marL="0" marR="0" rtl="0" algn="ctr">
              <a:spcBef>
                <a:spcPts val="0"/>
              </a:spcBef>
              <a:spcAft>
                <a:spcPts val="0"/>
              </a:spcAft>
              <a:buNone/>
            </a:pPr>
            <a:r>
              <a:rPr b="0" i="0" lang="en-GB" sz="1800">
                <a:solidFill>
                  <a:srgbClr val="424242"/>
                </a:solidFill>
                <a:latin typeface="Open Sans"/>
                <a:ea typeface="Open Sans"/>
                <a:cs typeface="Open Sans"/>
                <a:sym typeface="Open Sans"/>
              </a:rPr>
              <a:t>Within organisations, problem-solving, incident investigation and root cause analysis are all fundamentally connected by three basic questions</a:t>
            </a:r>
            <a:r>
              <a:rPr lang="en-GB" sz="1800">
                <a:solidFill>
                  <a:srgbClr val="424242"/>
                </a:solidFill>
                <a:latin typeface="Open Sans"/>
                <a:ea typeface="Open Sans"/>
                <a:cs typeface="Open Sans"/>
                <a:sym typeface="Open Sans"/>
              </a:rPr>
              <a:t>:</a:t>
            </a:r>
            <a:endParaRPr b="0" i="0" sz="1800">
              <a:solidFill>
                <a:srgbClr val="424242"/>
              </a:solidFill>
              <a:latin typeface="Open Sans"/>
              <a:ea typeface="Open Sans"/>
              <a:cs typeface="Open Sans"/>
              <a:sym typeface="Open Sans"/>
            </a:endParaRPr>
          </a:p>
        </p:txBody>
      </p:sp>
      <p:pic>
        <p:nvPicPr>
          <p:cNvPr descr="steps-defined-01" id="623" name="Google Shape;623;p35"/>
          <p:cNvPicPr preferRelativeResize="0"/>
          <p:nvPr/>
        </p:nvPicPr>
        <p:blipFill rotWithShape="1">
          <a:blip r:embed="rId3">
            <a:alphaModFix/>
          </a:blip>
          <a:srcRect b="0" l="0" r="0" t="0"/>
          <a:stretch/>
        </p:blipFill>
        <p:spPr>
          <a:xfrm>
            <a:off x="366910" y="2837851"/>
            <a:ext cx="2695575" cy="928370"/>
          </a:xfrm>
          <a:prstGeom prst="rect">
            <a:avLst/>
          </a:prstGeom>
          <a:noFill/>
          <a:ln>
            <a:noFill/>
          </a:ln>
        </p:spPr>
      </p:pic>
      <p:pic>
        <p:nvPicPr>
          <p:cNvPr descr="steps-defined-02" id="624" name="Google Shape;624;p35"/>
          <p:cNvPicPr preferRelativeResize="0"/>
          <p:nvPr/>
        </p:nvPicPr>
        <p:blipFill rotWithShape="1">
          <a:blip r:embed="rId4">
            <a:alphaModFix/>
          </a:blip>
          <a:srcRect b="0" l="0" r="0" t="0"/>
          <a:stretch/>
        </p:blipFill>
        <p:spPr>
          <a:xfrm>
            <a:off x="300235" y="4137635"/>
            <a:ext cx="2762250" cy="949325"/>
          </a:xfrm>
          <a:prstGeom prst="rect">
            <a:avLst/>
          </a:prstGeom>
          <a:noFill/>
          <a:ln>
            <a:noFill/>
          </a:ln>
        </p:spPr>
      </p:pic>
      <p:pic>
        <p:nvPicPr>
          <p:cNvPr descr="steps-defined-03" id="625" name="Google Shape;625;p35"/>
          <p:cNvPicPr preferRelativeResize="0"/>
          <p:nvPr/>
        </p:nvPicPr>
        <p:blipFill rotWithShape="1">
          <a:blip r:embed="rId5">
            <a:alphaModFix/>
          </a:blip>
          <a:srcRect b="0" l="0" r="0" t="0"/>
          <a:stretch/>
        </p:blipFill>
        <p:spPr>
          <a:xfrm>
            <a:off x="300235" y="5437765"/>
            <a:ext cx="2762250" cy="939165"/>
          </a:xfrm>
          <a:prstGeom prst="rect">
            <a:avLst/>
          </a:prstGeom>
          <a:noFill/>
          <a:ln>
            <a:noFill/>
          </a:ln>
        </p:spPr>
      </p:pic>
      <p:sp>
        <p:nvSpPr>
          <p:cNvPr id="626" name="Google Shape;626;p35"/>
          <p:cNvSpPr txBox="1"/>
          <p:nvPr/>
        </p:nvSpPr>
        <p:spPr>
          <a:xfrm>
            <a:off x="3138853" y="3077145"/>
            <a:ext cx="85430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a:solidFill>
                  <a:srgbClr val="424242"/>
                </a:solidFill>
                <a:latin typeface="Open Sans"/>
                <a:ea typeface="Open Sans"/>
                <a:cs typeface="Open Sans"/>
                <a:sym typeface="Open Sans"/>
              </a:rPr>
              <a:t>People often disagree over how to define the problem. Secure </a:t>
            </a:r>
            <a:r>
              <a:rPr b="1" i="0" lang="en-GB" sz="1800">
                <a:solidFill>
                  <a:schemeClr val="accent1"/>
                </a:solidFill>
                <a:latin typeface="Open Sans"/>
                <a:ea typeface="Open Sans"/>
                <a:cs typeface="Open Sans"/>
                <a:sym typeface="Open Sans"/>
              </a:rPr>
              <a:t>alignment</a:t>
            </a:r>
            <a:r>
              <a:rPr b="0" i="0" lang="en-GB" sz="1800">
                <a:solidFill>
                  <a:srgbClr val="424242"/>
                </a:solidFill>
                <a:latin typeface="Open Sans"/>
                <a:ea typeface="Open Sans"/>
                <a:cs typeface="Open Sans"/>
                <a:sym typeface="Open Sans"/>
              </a:rPr>
              <a:t> when the problem is defined by the ‘impact on/to the (OHS) goals’.</a:t>
            </a:r>
            <a:endParaRPr sz="1800">
              <a:solidFill>
                <a:schemeClr val="dk1"/>
              </a:solidFill>
              <a:latin typeface="Calibri"/>
              <a:ea typeface="Calibri"/>
              <a:cs typeface="Calibri"/>
              <a:sym typeface="Calibri"/>
            </a:endParaRPr>
          </a:p>
        </p:txBody>
      </p:sp>
      <p:sp>
        <p:nvSpPr>
          <p:cNvPr id="627" name="Google Shape;627;p35"/>
          <p:cNvSpPr txBox="1"/>
          <p:nvPr/>
        </p:nvSpPr>
        <p:spPr>
          <a:xfrm>
            <a:off x="3173146" y="4414330"/>
            <a:ext cx="85430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a:solidFill>
                  <a:srgbClr val="424242"/>
                </a:solidFill>
                <a:latin typeface="Open Sans"/>
                <a:ea typeface="Open Sans"/>
                <a:cs typeface="Open Sans"/>
                <a:sym typeface="Open Sans"/>
              </a:rPr>
              <a:t>Break the problem down into a </a:t>
            </a:r>
            <a:r>
              <a:rPr b="1" i="0" lang="en-GB" sz="1800">
                <a:solidFill>
                  <a:schemeClr val="accent1"/>
                </a:solidFill>
                <a:latin typeface="Open Sans"/>
                <a:ea typeface="Open Sans"/>
                <a:cs typeface="Open Sans"/>
                <a:sym typeface="Open Sans"/>
              </a:rPr>
              <a:t>visual map</a:t>
            </a:r>
            <a:r>
              <a:rPr b="0" i="0" lang="en-GB" sz="1800">
                <a:solidFill>
                  <a:srgbClr val="424242"/>
                </a:solidFill>
                <a:latin typeface="Open Sans"/>
                <a:ea typeface="Open Sans"/>
                <a:cs typeface="Open Sans"/>
                <a:sym typeface="Open Sans"/>
              </a:rPr>
              <a:t>. Using a Cause Map provides a thorough explanation revealing all of the causes required to produce the problem.</a:t>
            </a:r>
            <a:endParaRPr sz="1800">
              <a:solidFill>
                <a:schemeClr val="dk1"/>
              </a:solidFill>
              <a:latin typeface="Calibri"/>
              <a:ea typeface="Calibri"/>
              <a:cs typeface="Calibri"/>
              <a:sym typeface="Calibri"/>
            </a:endParaRPr>
          </a:p>
        </p:txBody>
      </p:sp>
      <p:sp>
        <p:nvSpPr>
          <p:cNvPr id="628" name="Google Shape;628;p35"/>
          <p:cNvSpPr txBox="1"/>
          <p:nvPr/>
        </p:nvSpPr>
        <p:spPr>
          <a:xfrm>
            <a:off x="3138854" y="5680071"/>
            <a:ext cx="85430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a:solidFill>
                  <a:srgbClr val="424242"/>
                </a:solidFill>
                <a:latin typeface="Open Sans"/>
                <a:ea typeface="Open Sans"/>
                <a:cs typeface="Open Sans"/>
                <a:sym typeface="Open Sans"/>
              </a:rPr>
              <a:t>Prevent/mitigate any negative impact to the goals by selecting the best solutions. Effective solutions should </a:t>
            </a:r>
            <a:r>
              <a:rPr b="1" i="0" lang="en-GB" sz="1800">
                <a:solidFill>
                  <a:schemeClr val="accent1"/>
                </a:solidFill>
                <a:latin typeface="Open Sans"/>
                <a:ea typeface="Open Sans"/>
                <a:cs typeface="Open Sans"/>
                <a:sym typeface="Open Sans"/>
              </a:rPr>
              <a:t>change behaviours </a:t>
            </a:r>
            <a:r>
              <a:rPr b="0" i="0" lang="en-GB" sz="1800">
                <a:solidFill>
                  <a:srgbClr val="424242"/>
                </a:solidFill>
                <a:latin typeface="Open Sans"/>
                <a:ea typeface="Open Sans"/>
                <a:cs typeface="Open Sans"/>
                <a:sym typeface="Open Sans"/>
              </a:rPr>
              <a:t>and</a:t>
            </a:r>
            <a:r>
              <a:rPr lang="en-GB" sz="1800">
                <a:solidFill>
                  <a:srgbClr val="424242"/>
                </a:solidFill>
                <a:latin typeface="Open Sans"/>
                <a:ea typeface="Open Sans"/>
                <a:cs typeface="Open Sans"/>
                <a:sym typeface="Open Sans"/>
              </a:rPr>
              <a:t> </a:t>
            </a:r>
            <a:r>
              <a:rPr b="0" i="0" lang="en-GB" sz="1800">
                <a:solidFill>
                  <a:srgbClr val="424242"/>
                </a:solidFill>
                <a:latin typeface="Open Sans"/>
                <a:ea typeface="Open Sans"/>
                <a:cs typeface="Open Sans"/>
                <a:sym typeface="Open Sans"/>
              </a:rPr>
              <a:t>how people work.</a:t>
            </a:r>
            <a:endParaRPr sz="1800">
              <a:solidFill>
                <a:schemeClr val="dk1"/>
              </a:solidFill>
              <a:latin typeface="Calibri"/>
              <a:ea typeface="Calibri"/>
              <a:cs typeface="Calibri"/>
              <a:sym typeface="Calibri"/>
            </a:endParaRPr>
          </a:p>
        </p:txBody>
      </p:sp>
      <p:pic>
        <p:nvPicPr>
          <p:cNvPr descr="Classroom" id="629" name="Google Shape;629;p35"/>
          <p:cNvPicPr preferRelativeResize="0"/>
          <p:nvPr/>
        </p:nvPicPr>
        <p:blipFill rotWithShape="1">
          <a:blip r:embed="rId6">
            <a:alphaModFix/>
          </a:blip>
          <a:srcRect b="0" l="0" r="0" t="0"/>
          <a:stretch/>
        </p:blipFill>
        <p:spPr>
          <a:xfrm>
            <a:off x="11128388" y="6296930"/>
            <a:ext cx="391887" cy="391887"/>
          </a:xfrm>
          <a:prstGeom prst="rect">
            <a:avLst/>
          </a:prstGeom>
          <a:noFill/>
          <a:ln>
            <a:noFill/>
          </a:ln>
        </p:spPr>
      </p:pic>
      <p:pic>
        <p:nvPicPr>
          <p:cNvPr descr="Information" id="630" name="Google Shape;630;p35"/>
          <p:cNvPicPr preferRelativeResize="0"/>
          <p:nvPr/>
        </p:nvPicPr>
        <p:blipFill rotWithShape="1">
          <a:blip r:embed="rId7">
            <a:alphaModFix/>
          </a:blip>
          <a:srcRect b="0" l="0" r="0" t="0"/>
          <a:stretch/>
        </p:blipFill>
        <p:spPr>
          <a:xfrm>
            <a:off x="11520275" y="6296929"/>
            <a:ext cx="391887" cy="3918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descr="Processes 08 00477 g012" id="636" name="Google Shape;636;p36"/>
          <p:cNvPicPr preferRelativeResize="0"/>
          <p:nvPr/>
        </p:nvPicPr>
        <p:blipFill rotWithShape="1">
          <a:blip r:embed="rId3">
            <a:alphaModFix/>
          </a:blip>
          <a:srcRect b="0" l="0" r="0" t="0"/>
          <a:stretch/>
        </p:blipFill>
        <p:spPr>
          <a:xfrm>
            <a:off x="0" y="917156"/>
            <a:ext cx="10938976" cy="5764932"/>
          </a:xfrm>
          <a:prstGeom prst="rect">
            <a:avLst/>
          </a:prstGeom>
          <a:noFill/>
          <a:ln>
            <a:noFill/>
          </a:ln>
        </p:spPr>
      </p:pic>
      <p:sp>
        <p:nvSpPr>
          <p:cNvPr id="637" name="Google Shape;637;p36"/>
          <p:cNvSpPr txBox="1"/>
          <p:nvPr/>
        </p:nvSpPr>
        <p:spPr>
          <a:xfrm>
            <a:off x="8713176" y="175912"/>
            <a:ext cx="3310395" cy="2585323"/>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Calibri"/>
                <a:ea typeface="Calibri"/>
                <a:cs typeface="Calibri"/>
                <a:sym typeface="Calibri"/>
              </a:rPr>
              <a:t>Root cause analysis </a:t>
            </a:r>
            <a:r>
              <a:rPr lang="en-GB" sz="1800">
                <a:solidFill>
                  <a:schemeClr val="lt1"/>
                </a:solidFill>
                <a:latin typeface="Calibri"/>
                <a:ea typeface="Calibri"/>
                <a:cs typeface="Calibri"/>
                <a:sym typeface="Calibri"/>
              </a:rPr>
              <a:t>is a structured team process that assists in identifying underlying factors or causes of an accident or near-miss. Understanding the contributing factors or causes of a system failure can help develop actions that sustain the correction.</a:t>
            </a:r>
            <a:endParaRPr/>
          </a:p>
        </p:txBody>
      </p:sp>
      <p:sp>
        <p:nvSpPr>
          <p:cNvPr id="638" name="Google Shape;638;p36"/>
          <p:cNvSpPr txBox="1"/>
          <p:nvPr/>
        </p:nvSpPr>
        <p:spPr>
          <a:xfrm>
            <a:off x="8713176" y="4927762"/>
            <a:ext cx="3310395" cy="1754326"/>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accent1"/>
                </a:solidFill>
                <a:latin typeface="Calibri"/>
                <a:ea typeface="Calibri"/>
                <a:cs typeface="Calibri"/>
                <a:sym typeface="Calibri"/>
              </a:rPr>
              <a:t>A cause and effect diagram, often called a “fishbone” diagram, can help in brainstorming to identify possible causes of a problem and in sorting ideas into useful categories. </a:t>
            </a:r>
            <a:endParaRPr/>
          </a:p>
        </p:txBody>
      </p:sp>
      <p:sp>
        <p:nvSpPr>
          <p:cNvPr id="639" name="Google Shape;639;p36"/>
          <p:cNvSpPr txBox="1"/>
          <p:nvPr/>
        </p:nvSpPr>
        <p:spPr>
          <a:xfrm>
            <a:off x="168427" y="175912"/>
            <a:ext cx="7797403" cy="646331"/>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lt1"/>
                </a:solidFill>
                <a:latin typeface="Calibri"/>
                <a:ea typeface="Calibri"/>
                <a:cs typeface="Calibri"/>
                <a:sym typeface="Calibri"/>
              </a:rPr>
              <a:t>Brainstorm all the possible causes of the problem. Ask “Why does this happen?”</a:t>
            </a:r>
            <a:br>
              <a:rPr lang="en-GB" sz="1800">
                <a:solidFill>
                  <a:schemeClr val="lt1"/>
                </a:solidFill>
                <a:latin typeface="Calibri"/>
                <a:ea typeface="Calibri"/>
                <a:cs typeface="Calibri"/>
                <a:sym typeface="Calibri"/>
              </a:rPr>
            </a:br>
            <a:r>
              <a:rPr lang="en-GB" sz="1800">
                <a:solidFill>
                  <a:schemeClr val="lt1"/>
                </a:solidFill>
                <a:latin typeface="Calibri"/>
                <a:ea typeface="Calibri"/>
                <a:cs typeface="Calibri"/>
                <a:sym typeface="Calibri"/>
              </a:rPr>
              <a:t>Use the  5 Why’s. Again asks “Why does this happen?” about each cause…</a:t>
            </a:r>
            <a:endParaRPr/>
          </a:p>
        </p:txBody>
      </p:sp>
      <p:pic>
        <p:nvPicPr>
          <p:cNvPr descr="Classroom" id="640" name="Google Shape;640;p36"/>
          <p:cNvPicPr preferRelativeResize="0"/>
          <p:nvPr/>
        </p:nvPicPr>
        <p:blipFill rotWithShape="1">
          <a:blip r:embed="rId4">
            <a:alphaModFix/>
          </a:blip>
          <a:srcRect b="0" l="0" r="0" t="0"/>
          <a:stretch/>
        </p:blipFill>
        <p:spPr>
          <a:xfrm>
            <a:off x="88444" y="6336631"/>
            <a:ext cx="345458" cy="345458"/>
          </a:xfrm>
          <a:prstGeom prst="rect">
            <a:avLst/>
          </a:prstGeom>
          <a:noFill/>
          <a:ln>
            <a:noFill/>
          </a:ln>
        </p:spPr>
      </p:pic>
      <p:pic>
        <p:nvPicPr>
          <p:cNvPr descr="Information" id="641" name="Google Shape;641;p36"/>
          <p:cNvPicPr preferRelativeResize="0"/>
          <p:nvPr/>
        </p:nvPicPr>
        <p:blipFill rotWithShape="1">
          <a:blip r:embed="rId5">
            <a:alphaModFix/>
          </a:blip>
          <a:srcRect b="0" l="0" r="0" t="0"/>
          <a:stretch/>
        </p:blipFill>
        <p:spPr>
          <a:xfrm>
            <a:off x="433902" y="6320830"/>
            <a:ext cx="351927" cy="3519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7"/>
          <p:cNvSpPr txBox="1"/>
          <p:nvPr>
            <p:ph idx="1" type="body"/>
          </p:nvPr>
        </p:nvSpPr>
        <p:spPr>
          <a:xfrm>
            <a:off x="507019" y="1131032"/>
            <a:ext cx="11022623" cy="52253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GB" sz="2400"/>
              <a:t>Suggested categories include:</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People (Witnesses, co-workers, Supervisors, external agencies as appropriate)</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Policies </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Procedures (including Safe Operating Procedures; risk assessments etc.)</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Processes </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Machinery </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Materials </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Environment (facilities, weather, noise, lighting, etc.) </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Technology </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Communication</a:t>
            </a:r>
            <a:endParaRPr/>
          </a:p>
          <a:p>
            <a:pPr indent="-452438" lvl="0" marL="914400" rtl="0" algn="l">
              <a:lnSpc>
                <a:spcPct val="90000"/>
              </a:lnSpc>
              <a:spcBef>
                <a:spcPts val="1000"/>
              </a:spcBef>
              <a:spcAft>
                <a:spcPts val="0"/>
              </a:spcAft>
              <a:buClr>
                <a:schemeClr val="accent1"/>
              </a:buClr>
              <a:buSzPts val="2400"/>
              <a:buFont typeface="Noto Sans Symbols"/>
              <a:buChar char="❑"/>
            </a:pPr>
            <a:r>
              <a:rPr lang="en-GB" sz="2400"/>
              <a:t>Supervisory &amp; Management arrangements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648" name="Google Shape;6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49" name="Google Shape;649;p37"/>
          <p:cNvSpPr txBox="1"/>
          <p:nvPr>
            <p:ph type="title"/>
          </p:nvPr>
        </p:nvSpPr>
        <p:spPr>
          <a:xfrm>
            <a:off x="584688" y="380633"/>
            <a:ext cx="11022623" cy="548053"/>
          </a:xfrm>
          <a:prstGeom prst="rect">
            <a:avLst/>
          </a:prstGeom>
          <a:solidFill>
            <a:schemeClr val="accen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solidFill>
                  <a:schemeClr val="lt1"/>
                </a:solidFill>
              </a:rPr>
              <a:t>Accident Analysis – can include review of…</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54" name="Shape 654"/>
        <p:cNvGrpSpPr/>
        <p:nvPr/>
      </p:nvGrpSpPr>
      <p:grpSpPr>
        <a:xfrm>
          <a:off x="0" y="0"/>
          <a:ext cx="0" cy="0"/>
          <a:chOff x="0" y="0"/>
          <a:chExt cx="0" cy="0"/>
        </a:xfrm>
      </p:grpSpPr>
      <p:sp>
        <p:nvSpPr>
          <p:cNvPr id="655" name="Google Shape;655;p38"/>
          <p:cNvSpPr/>
          <p:nvPr/>
        </p:nvSpPr>
        <p:spPr>
          <a:xfrm>
            <a:off x="0" y="0"/>
            <a:ext cx="12192000" cy="6858000"/>
          </a:xfrm>
          <a:prstGeom prst="rect">
            <a:avLst/>
          </a:prstGeom>
          <a:solidFill>
            <a:srgbClr val="4E4E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38"/>
          <p:cNvSpPr/>
          <p:nvPr/>
        </p:nvSpPr>
        <p:spPr>
          <a:xfrm>
            <a:off x="461331" y="480060"/>
            <a:ext cx="3442553" cy="2788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38"/>
          <p:cNvSpPr/>
          <p:nvPr/>
        </p:nvSpPr>
        <p:spPr>
          <a:xfrm>
            <a:off x="8135998" y="487090"/>
            <a:ext cx="3588174" cy="27810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38"/>
          <p:cNvSpPr/>
          <p:nvPr/>
        </p:nvSpPr>
        <p:spPr>
          <a:xfrm>
            <a:off x="461331" y="3603670"/>
            <a:ext cx="3442553" cy="2788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38"/>
          <p:cNvSpPr/>
          <p:nvPr/>
        </p:nvSpPr>
        <p:spPr>
          <a:xfrm>
            <a:off x="4225618" y="487090"/>
            <a:ext cx="3588171" cy="589788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0" name="Google Shape;660;p38"/>
          <p:cNvPicPr preferRelativeResize="0"/>
          <p:nvPr/>
        </p:nvPicPr>
        <p:blipFill rotWithShape="1">
          <a:blip r:embed="rId3">
            <a:alphaModFix/>
          </a:blip>
          <a:srcRect b="0" l="0" r="0" t="0"/>
          <a:stretch/>
        </p:blipFill>
        <p:spPr>
          <a:xfrm>
            <a:off x="4381676" y="1357498"/>
            <a:ext cx="3252903" cy="4157064"/>
          </a:xfrm>
          <a:prstGeom prst="rect">
            <a:avLst/>
          </a:prstGeom>
          <a:noFill/>
          <a:ln>
            <a:noFill/>
          </a:ln>
        </p:spPr>
      </p:pic>
      <p:sp>
        <p:nvSpPr>
          <p:cNvPr id="661" name="Google Shape;661;p38"/>
          <p:cNvSpPr/>
          <p:nvPr/>
        </p:nvSpPr>
        <p:spPr>
          <a:xfrm>
            <a:off x="8129502" y="3603670"/>
            <a:ext cx="3601167" cy="2788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38"/>
          <p:cNvSpPr txBox="1"/>
          <p:nvPr/>
        </p:nvSpPr>
        <p:spPr>
          <a:xfrm>
            <a:off x="552682" y="597045"/>
            <a:ext cx="3233101" cy="23391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Accident Investigation</a:t>
            </a:r>
            <a:endParaRPr/>
          </a:p>
          <a:p>
            <a:pPr indent="-285750" lvl="0" marL="285750" marR="0" rtl="0" algn="l">
              <a:spcBef>
                <a:spcPts val="0"/>
              </a:spcBef>
              <a:spcAft>
                <a:spcPts val="0"/>
              </a:spcAft>
              <a:buClr>
                <a:srgbClr val="FF0000"/>
              </a:buClr>
              <a:buSzPts val="1800"/>
              <a:buFont typeface="Arial"/>
              <a:buChar char="•"/>
            </a:pPr>
            <a:r>
              <a:rPr b="1" lang="en-GB" sz="1800">
                <a:solidFill>
                  <a:srgbClr val="FF0000"/>
                </a:solidFill>
                <a:latin typeface="Calibri"/>
                <a:ea typeface="Calibri"/>
                <a:cs typeface="Calibri"/>
                <a:sym typeface="Calibri"/>
              </a:rPr>
              <a:t>Reasons</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Identify root causes</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Identify faults</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Identify corrective/preventative actions</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Prevent reoccurrence</a:t>
            </a:r>
            <a:endParaRPr/>
          </a:p>
        </p:txBody>
      </p:sp>
      <p:pic>
        <p:nvPicPr>
          <p:cNvPr id="663" name="Google Shape;663;p38"/>
          <p:cNvPicPr preferRelativeResize="0"/>
          <p:nvPr/>
        </p:nvPicPr>
        <p:blipFill rotWithShape="1">
          <a:blip r:embed="rId4">
            <a:alphaModFix/>
          </a:blip>
          <a:srcRect b="0" l="0" r="0" t="0"/>
          <a:stretch/>
        </p:blipFill>
        <p:spPr>
          <a:xfrm>
            <a:off x="8129502" y="3739409"/>
            <a:ext cx="3530600" cy="2489200"/>
          </a:xfrm>
          <a:prstGeom prst="rect">
            <a:avLst/>
          </a:prstGeom>
          <a:noFill/>
          <a:ln>
            <a:noFill/>
          </a:ln>
        </p:spPr>
      </p:pic>
      <p:pic>
        <p:nvPicPr>
          <p:cNvPr id="664" name="Google Shape;664;p38"/>
          <p:cNvPicPr preferRelativeResize="0"/>
          <p:nvPr/>
        </p:nvPicPr>
        <p:blipFill rotWithShape="1">
          <a:blip r:embed="rId5">
            <a:alphaModFix/>
          </a:blip>
          <a:srcRect b="0" l="0" r="0" t="0"/>
          <a:stretch/>
        </p:blipFill>
        <p:spPr>
          <a:xfrm>
            <a:off x="663593" y="3953095"/>
            <a:ext cx="3038027" cy="1862017"/>
          </a:xfrm>
          <a:prstGeom prst="rect">
            <a:avLst/>
          </a:prstGeom>
          <a:noFill/>
          <a:ln>
            <a:noFill/>
          </a:ln>
        </p:spPr>
      </p:pic>
      <p:pic>
        <p:nvPicPr>
          <p:cNvPr id="665" name="Google Shape;665;p38"/>
          <p:cNvPicPr preferRelativeResize="0"/>
          <p:nvPr/>
        </p:nvPicPr>
        <p:blipFill rotWithShape="1">
          <a:blip r:embed="rId6">
            <a:alphaModFix/>
          </a:blip>
          <a:srcRect b="0" l="0" r="0" t="0"/>
          <a:stretch/>
        </p:blipFill>
        <p:spPr>
          <a:xfrm>
            <a:off x="8450138" y="762800"/>
            <a:ext cx="2959894" cy="222259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39"/>
          <p:cNvSpPr txBox="1"/>
          <p:nvPr>
            <p:ph type="title"/>
          </p:nvPr>
        </p:nvSpPr>
        <p:spPr>
          <a:xfrm>
            <a:off x="580293" y="301960"/>
            <a:ext cx="10773508" cy="1280655"/>
          </a:xfrm>
          <a:prstGeom prst="rect">
            <a:avLst/>
          </a:prstGeom>
          <a:solidFill>
            <a:schemeClr val="accent4"/>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GB">
                <a:latin typeface="Calibri"/>
                <a:ea typeface="Calibri"/>
                <a:cs typeface="Calibri"/>
                <a:sym typeface="Calibri"/>
              </a:rPr>
              <a:t>Accident Investigation: </a:t>
            </a:r>
            <a:br>
              <a:rPr b="1" lang="en-GB">
                <a:latin typeface="Calibri"/>
                <a:ea typeface="Calibri"/>
                <a:cs typeface="Calibri"/>
                <a:sym typeface="Calibri"/>
              </a:rPr>
            </a:br>
            <a:r>
              <a:rPr b="1" lang="en-GB">
                <a:latin typeface="Calibri"/>
                <a:ea typeface="Calibri"/>
                <a:cs typeface="Calibri"/>
                <a:sym typeface="Calibri"/>
              </a:rPr>
              <a:t>Putting theory into practice.  </a:t>
            </a:r>
            <a:endParaRPr/>
          </a:p>
        </p:txBody>
      </p:sp>
      <p:sp>
        <p:nvSpPr>
          <p:cNvPr id="672" name="Google Shape;672;p39"/>
          <p:cNvSpPr txBox="1"/>
          <p:nvPr>
            <p:ph idx="1" type="body"/>
          </p:nvPr>
        </p:nvSpPr>
        <p:spPr>
          <a:xfrm>
            <a:off x="580292" y="1718054"/>
            <a:ext cx="10773508" cy="4351338"/>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GB"/>
              <a:t>In groups, applying what you have just learnt about accident investigation, choose an accident you identified earlier in the course and develop a root cause analysis diagram to explore the sequence of contributing factors that led to the accident.</a:t>
            </a:r>
            <a:endParaRPr/>
          </a:p>
          <a:p>
            <a:pPr indent="0" lvl="0" marL="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GB"/>
              <a:t>Be prepared to report back your findings to the whole class.</a:t>
            </a:r>
            <a:endParaRPr/>
          </a:p>
          <a:p>
            <a:pPr indent="0" lvl="0" marL="0" rtl="0" algn="ctr">
              <a:lnSpc>
                <a:spcPct val="90000"/>
              </a:lnSpc>
              <a:spcBef>
                <a:spcPts val="1000"/>
              </a:spcBef>
              <a:spcAft>
                <a:spcPts val="0"/>
              </a:spcAft>
              <a:buClr>
                <a:schemeClr val="dk1"/>
              </a:buClr>
              <a:buSzPts val="2800"/>
              <a:buNone/>
            </a:pPr>
            <a:r>
              <a:rPr lang="en-GB"/>
              <a:t>Use a flip chart if possible</a:t>
            </a:r>
            <a:endParaRPr/>
          </a:p>
          <a:p>
            <a:pPr indent="0" lvl="0" marL="0" rtl="0" algn="ctr">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2800"/>
              <a:buNone/>
            </a:pPr>
            <a:r>
              <a:rPr lang="en-GB"/>
              <a:t>You have </a:t>
            </a:r>
            <a:r>
              <a:rPr b="1" lang="en-GB" u="sng"/>
              <a:t>15 minutes </a:t>
            </a:r>
            <a:r>
              <a:rPr lang="en-GB"/>
              <a:t>to complete this activity. </a:t>
            </a:r>
            <a:br>
              <a:rPr lang="en-GB"/>
            </a:br>
            <a:r>
              <a:rPr lang="en-GB"/>
              <a:t> a spokesperson to report back your findings on behalf of your group. </a:t>
            </a:r>
            <a:endParaRPr/>
          </a:p>
        </p:txBody>
      </p:sp>
      <p:pic>
        <p:nvPicPr>
          <p:cNvPr descr="Classroom" id="673" name="Google Shape;673;p39"/>
          <p:cNvPicPr preferRelativeResize="0"/>
          <p:nvPr/>
        </p:nvPicPr>
        <p:blipFill rotWithShape="1">
          <a:blip r:embed="rId3">
            <a:alphaModFix/>
          </a:blip>
          <a:srcRect b="0" l="0" r="0" t="0"/>
          <a:stretch/>
        </p:blipFill>
        <p:spPr>
          <a:xfrm>
            <a:off x="8985379" y="6223519"/>
            <a:ext cx="384387" cy="384387"/>
          </a:xfrm>
          <a:prstGeom prst="rect">
            <a:avLst/>
          </a:prstGeom>
          <a:noFill/>
          <a:ln>
            <a:noFill/>
          </a:ln>
        </p:spPr>
      </p:pic>
      <p:pic>
        <p:nvPicPr>
          <p:cNvPr descr="Graphical user interface, text, application, email&#10;&#10;Description automatically generated" id="674" name="Google Shape;674;p39"/>
          <p:cNvPicPr preferRelativeResize="0"/>
          <p:nvPr/>
        </p:nvPicPr>
        <p:blipFill rotWithShape="1">
          <a:blip r:embed="rId4">
            <a:alphaModFix/>
          </a:blip>
          <a:srcRect b="7756" l="72475" r="2870" t="84761"/>
          <a:stretch/>
        </p:blipFill>
        <p:spPr>
          <a:xfrm>
            <a:off x="9510891" y="6242208"/>
            <a:ext cx="2032602" cy="3470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GB">
                <a:solidFill>
                  <a:srgbClr val="FFFFFF"/>
                </a:solidFill>
                <a:latin typeface="Calibri"/>
                <a:ea typeface="Calibri"/>
                <a:cs typeface="Calibri"/>
                <a:sym typeface="Calibri"/>
              </a:rPr>
              <a:t>Background &amp; context: The RMG Sector in Bangladesh</a:t>
            </a:r>
            <a:endParaRPr/>
          </a:p>
        </p:txBody>
      </p:sp>
      <p:sp>
        <p:nvSpPr>
          <p:cNvPr id="124" name="Google Shape;124;p4"/>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5" name="Google Shape;125;p4"/>
          <p:cNvSpPr txBox="1"/>
          <p:nvPr/>
        </p:nvSpPr>
        <p:spPr>
          <a:xfrm>
            <a:off x="4180517" y="758580"/>
            <a:ext cx="7688425" cy="596235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GB" sz="2000">
                <a:solidFill>
                  <a:schemeClr val="dk1"/>
                </a:solidFill>
                <a:latin typeface="Calibri"/>
                <a:ea typeface="Calibri"/>
                <a:cs typeface="Calibri"/>
                <a:sym typeface="Calibri"/>
              </a:rPr>
              <a:t>Catalogue of notorious accidents in the sector:</a:t>
            </a:r>
            <a:br>
              <a:rPr lang="en-GB"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228600" lvl="0" marL="285750" marR="0" rtl="0" algn="l">
              <a:lnSpc>
                <a:spcPct val="90000"/>
              </a:lnSpc>
              <a:spcBef>
                <a:spcPts val="0"/>
              </a:spcBef>
              <a:spcAft>
                <a:spcPts val="0"/>
              </a:spcAft>
              <a:buClr>
                <a:schemeClr val="accent2"/>
              </a:buClr>
              <a:buSzPts val="2000"/>
              <a:buFont typeface="Arial"/>
              <a:buChar char="•"/>
            </a:pPr>
            <a:r>
              <a:rPr lang="en-GB" sz="2000">
                <a:solidFill>
                  <a:schemeClr val="dk1"/>
                </a:solidFill>
                <a:latin typeface="Calibri"/>
                <a:ea typeface="Calibri"/>
                <a:cs typeface="Calibri"/>
                <a:sym typeface="Calibri"/>
              </a:rPr>
              <a:t>Rana Plaza, Spectrum Factory, Tazreen Fashions Ltd…Garib &amp; Garib Sweater Factory, That’s It Sportswear, KTS Textile Factory, Shifa Apparels and Omega Sweaters, Eurotex etc…</a:t>
            </a:r>
            <a:endParaRPr/>
          </a:p>
          <a:p>
            <a:pPr indent="-101600" lvl="0" marL="285750" marR="0" rtl="0" algn="l">
              <a:lnSpc>
                <a:spcPct val="90000"/>
              </a:lnSpc>
              <a:spcBef>
                <a:spcPts val="0"/>
              </a:spcBef>
              <a:spcAft>
                <a:spcPts val="0"/>
              </a:spcAft>
              <a:buClr>
                <a:schemeClr val="accent2"/>
              </a:buClr>
              <a:buSzPts val="2000"/>
              <a:buFont typeface="Arial"/>
              <a:buNone/>
            </a:pPr>
            <a:r>
              <a:t/>
            </a:r>
            <a:endParaRPr sz="2000">
              <a:solidFill>
                <a:schemeClr val="dk1"/>
              </a:solidFill>
              <a:latin typeface="Calibri"/>
              <a:ea typeface="Calibri"/>
              <a:cs typeface="Calibri"/>
              <a:sym typeface="Calibri"/>
            </a:endParaRPr>
          </a:p>
          <a:p>
            <a:pPr indent="-228600" lvl="0" marL="285750" marR="0" rtl="0" algn="l">
              <a:lnSpc>
                <a:spcPct val="90000"/>
              </a:lnSpc>
              <a:spcBef>
                <a:spcPts val="0"/>
              </a:spcBef>
              <a:spcAft>
                <a:spcPts val="0"/>
              </a:spcAft>
              <a:buClr>
                <a:schemeClr val="accent2"/>
              </a:buClr>
              <a:buSzPts val="2000"/>
              <a:buFont typeface="Arial"/>
              <a:buChar char="•"/>
            </a:pPr>
            <a:r>
              <a:rPr lang="en-GB" sz="2000">
                <a:solidFill>
                  <a:schemeClr val="dk1"/>
                </a:solidFill>
                <a:latin typeface="Calibri"/>
                <a:ea typeface="Calibri"/>
                <a:cs typeface="Calibri"/>
                <a:sym typeface="Calibri"/>
              </a:rPr>
              <a:t>It has been found that the causes of these incidents are almost </a:t>
            </a:r>
            <a:r>
              <a:rPr b="1" lang="en-GB" sz="2000">
                <a:solidFill>
                  <a:srgbClr val="FF0000"/>
                </a:solidFill>
                <a:latin typeface="Calibri"/>
                <a:ea typeface="Calibri"/>
                <a:cs typeface="Calibri"/>
                <a:sym typeface="Calibri"/>
              </a:rPr>
              <a:t>94% </a:t>
            </a:r>
            <a:r>
              <a:rPr lang="en-GB" sz="2000">
                <a:solidFill>
                  <a:schemeClr val="dk1"/>
                </a:solidFill>
                <a:latin typeface="Calibri"/>
                <a:ea typeface="Calibri"/>
                <a:cs typeface="Calibri"/>
                <a:sym typeface="Calibri"/>
              </a:rPr>
              <a:t>by </a:t>
            </a:r>
            <a:r>
              <a:rPr lang="en-GB" sz="2000">
                <a:solidFill>
                  <a:srgbClr val="FF0000"/>
                </a:solidFill>
                <a:latin typeface="Calibri"/>
                <a:ea typeface="Calibri"/>
                <a:cs typeface="Calibri"/>
                <a:sym typeface="Calibri"/>
              </a:rPr>
              <a:t>fire, 3.03% </a:t>
            </a:r>
            <a:r>
              <a:rPr lang="en-GB" sz="2000">
                <a:solidFill>
                  <a:schemeClr val="dk1"/>
                </a:solidFill>
                <a:latin typeface="Calibri"/>
                <a:ea typeface="Calibri"/>
                <a:cs typeface="Calibri"/>
                <a:sym typeface="Calibri"/>
              </a:rPr>
              <a:t>by building collapse and another </a:t>
            </a:r>
            <a:r>
              <a:rPr b="1" lang="en-GB" sz="2000">
                <a:solidFill>
                  <a:srgbClr val="FF0000"/>
                </a:solidFill>
                <a:latin typeface="Calibri"/>
                <a:ea typeface="Calibri"/>
                <a:cs typeface="Calibri"/>
                <a:sym typeface="Calibri"/>
              </a:rPr>
              <a:t>3.03% </a:t>
            </a:r>
            <a:r>
              <a:rPr lang="en-GB" sz="2000">
                <a:solidFill>
                  <a:schemeClr val="dk1"/>
                </a:solidFill>
                <a:latin typeface="Calibri"/>
                <a:ea typeface="Calibri"/>
                <a:cs typeface="Calibri"/>
                <a:sym typeface="Calibri"/>
              </a:rPr>
              <a:t>by other different incidents.</a:t>
            </a:r>
            <a:br>
              <a:rPr lang="en-GB"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228600" lvl="0" marL="285750" marR="0" rtl="0" algn="l">
              <a:lnSpc>
                <a:spcPct val="90000"/>
              </a:lnSpc>
              <a:spcBef>
                <a:spcPts val="0"/>
              </a:spcBef>
              <a:spcAft>
                <a:spcPts val="0"/>
              </a:spcAft>
              <a:buClr>
                <a:schemeClr val="accent2"/>
              </a:buClr>
              <a:buSzPts val="2000"/>
              <a:buFont typeface="Arial"/>
              <a:buChar char="•"/>
            </a:pPr>
            <a:r>
              <a:rPr lang="en-GB" sz="2000">
                <a:solidFill>
                  <a:schemeClr val="dk1"/>
                </a:solidFill>
                <a:latin typeface="Calibri"/>
                <a:ea typeface="Calibri"/>
                <a:cs typeface="Calibri"/>
                <a:sym typeface="Calibri"/>
              </a:rPr>
              <a:t>“The most noticeable matter is that though there are almost </a:t>
            </a:r>
            <a:r>
              <a:rPr b="1" lang="en-GB" sz="2000">
                <a:solidFill>
                  <a:schemeClr val="dk1"/>
                </a:solidFill>
                <a:latin typeface="Calibri"/>
                <a:ea typeface="Calibri"/>
                <a:cs typeface="Calibri"/>
                <a:sym typeface="Calibri"/>
              </a:rPr>
              <a:t>20 </a:t>
            </a:r>
            <a:br>
              <a:rPr b="1" lang="en-GB" sz="2000">
                <a:solidFill>
                  <a:schemeClr val="dk1"/>
                </a:solidFill>
                <a:latin typeface="Calibri"/>
                <a:ea typeface="Calibri"/>
                <a:cs typeface="Calibri"/>
                <a:sym typeface="Calibri"/>
              </a:rPr>
            </a:br>
            <a:r>
              <a:rPr b="1" lang="en-GB" sz="2000">
                <a:solidFill>
                  <a:schemeClr val="dk1"/>
                </a:solidFill>
                <a:latin typeface="Calibri"/>
                <a:ea typeface="Calibri"/>
                <a:cs typeface="Calibri"/>
                <a:sym typeface="Calibri"/>
              </a:rPr>
              <a:t>  major risks </a:t>
            </a:r>
            <a:r>
              <a:rPr lang="en-GB" sz="2000">
                <a:solidFill>
                  <a:schemeClr val="dk1"/>
                </a:solidFill>
                <a:latin typeface="Calibri"/>
                <a:ea typeface="Calibri"/>
                <a:cs typeface="Calibri"/>
                <a:sym typeface="Calibri"/>
              </a:rPr>
              <a:t>in this sector, </a:t>
            </a:r>
            <a:r>
              <a:rPr b="1" lang="en-GB" sz="2000" u="sng">
                <a:solidFill>
                  <a:srgbClr val="FF0000"/>
                </a:solidFill>
                <a:latin typeface="Calibri"/>
                <a:ea typeface="Calibri"/>
                <a:cs typeface="Calibri"/>
                <a:sym typeface="Calibri"/>
              </a:rPr>
              <a:t>only 4 or 5 risks </a:t>
            </a:r>
            <a:r>
              <a:rPr lang="en-GB" sz="2000">
                <a:solidFill>
                  <a:schemeClr val="dk1"/>
                </a:solidFill>
                <a:latin typeface="Calibri"/>
                <a:ea typeface="Calibri"/>
                <a:cs typeface="Calibri"/>
                <a:sym typeface="Calibri"/>
              </a:rPr>
              <a:t>are covered by insurance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  policy”. </a:t>
            </a:r>
            <a:br>
              <a:rPr lang="en-GB"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accent2"/>
              </a:buClr>
              <a:buSzPts val="2000"/>
              <a:buFont typeface="Arial"/>
              <a:buChar char="•"/>
            </a:pPr>
            <a:r>
              <a:rPr b="0" i="1" lang="en-GB" sz="2000" u="none" cap="none" strike="noStrike">
                <a:solidFill>
                  <a:schemeClr val="dk1"/>
                </a:solidFill>
                <a:latin typeface="Calibri"/>
                <a:ea typeface="Calibri"/>
                <a:cs typeface="Calibri"/>
                <a:sym typeface="Calibri"/>
              </a:rPr>
              <a:t>The safety record of the Bangladesh garment industry is one of the worst in the world! </a:t>
            </a:r>
            <a:br>
              <a:rPr lang="en-GB"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pic>
        <p:nvPicPr>
          <p:cNvPr descr="Classroom" id="126" name="Google Shape;126;p4"/>
          <p:cNvPicPr preferRelativeResize="0"/>
          <p:nvPr/>
        </p:nvPicPr>
        <p:blipFill rotWithShape="1">
          <a:blip r:embed="rId3">
            <a:alphaModFix/>
          </a:blip>
          <a:srcRect b="0" l="0" r="0" t="0"/>
          <a:stretch/>
        </p:blipFill>
        <p:spPr>
          <a:xfrm>
            <a:off x="11299970" y="6316844"/>
            <a:ext cx="475081" cy="40409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40"/>
          <p:cNvSpPr txBox="1"/>
          <p:nvPr>
            <p:ph type="title"/>
          </p:nvPr>
        </p:nvSpPr>
        <p:spPr>
          <a:xfrm>
            <a:off x="838200" y="365125"/>
            <a:ext cx="10515600" cy="1841743"/>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b="1" lang="en-GB" sz="5400">
                <a:latin typeface="Calibri"/>
                <a:ea typeface="Calibri"/>
                <a:cs typeface="Calibri"/>
                <a:sym typeface="Calibri"/>
              </a:rPr>
              <a:t>QUIZ TIME</a:t>
            </a:r>
            <a:br>
              <a:rPr b="1" lang="en-GB" sz="4800">
                <a:latin typeface="Calibri"/>
                <a:ea typeface="Calibri"/>
                <a:cs typeface="Calibri"/>
                <a:sym typeface="Calibri"/>
              </a:rPr>
            </a:br>
            <a:r>
              <a:rPr b="1" lang="en-GB" sz="3200">
                <a:latin typeface="Calibri"/>
                <a:ea typeface="Calibri"/>
                <a:cs typeface="Calibri"/>
                <a:sym typeface="Calibri"/>
              </a:rPr>
              <a:t>(Testing Your Knowledge About Accident Investigation)</a:t>
            </a:r>
            <a:endParaRPr b="1" sz="4800">
              <a:latin typeface="Calibri"/>
              <a:ea typeface="Calibri"/>
              <a:cs typeface="Calibri"/>
              <a:sym typeface="Calibri"/>
            </a:endParaRPr>
          </a:p>
        </p:txBody>
      </p:sp>
      <p:sp>
        <p:nvSpPr>
          <p:cNvPr id="681" name="Google Shape;681;p40"/>
          <p:cNvSpPr txBox="1"/>
          <p:nvPr/>
        </p:nvSpPr>
        <p:spPr>
          <a:xfrm>
            <a:off x="5640265" y="2971800"/>
            <a:ext cx="914400" cy="914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40"/>
          <p:cNvSpPr txBox="1"/>
          <p:nvPr/>
        </p:nvSpPr>
        <p:spPr>
          <a:xfrm>
            <a:off x="688730" y="4571996"/>
            <a:ext cx="105156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u="sng">
                <a:solidFill>
                  <a:schemeClr val="dk1"/>
                </a:solidFill>
                <a:latin typeface="Calibri"/>
                <a:ea typeface="Calibri"/>
                <a:cs typeface="Calibri"/>
                <a:sym typeface="Calibri"/>
                <a:hlinkClick r:id="rId3">
                  <a:extLst>
                    <a:ext uri="{A12FA001-AC4F-418D-AE19-62706E023703}">
                      <ahyp:hlinkClr val="tx"/>
                    </a:ext>
                  </a:extLst>
                </a:hlinkClick>
              </a:rPr>
              <a:t>https://forms.office.com/Pages/ResponsePage.aspx?id=DQSIkWdsW0yxEjajBLZtrQAAAAAAAAAAAAYAAPOPuh9UOFlWUUU5TVJYUk5BVFBWUVhPVE9UMEJMVC4u</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83" name="Google Shape;683;p40"/>
          <p:cNvSpPr txBox="1"/>
          <p:nvPr/>
        </p:nvSpPr>
        <p:spPr>
          <a:xfrm>
            <a:off x="838200" y="2444262"/>
            <a:ext cx="10515600" cy="1815882"/>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Individually (or in a group) click on the link below and take a short assessment about accident investigation. </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There are 10 questions</a:t>
            </a:r>
            <a:endParaRPr/>
          </a:p>
          <a:p>
            <a:pPr indent="0" lvl="0" marL="0" marR="0" rtl="0" algn="ctr">
              <a:spcBef>
                <a:spcPts val="0"/>
              </a:spcBef>
              <a:spcAft>
                <a:spcPts val="0"/>
              </a:spcAft>
              <a:buNone/>
            </a:pPr>
            <a:r>
              <a:rPr lang="en-GB" sz="2800" u="sng">
                <a:solidFill>
                  <a:schemeClr val="dk1"/>
                </a:solidFill>
                <a:latin typeface="Calibri"/>
                <a:ea typeface="Calibri"/>
                <a:cs typeface="Calibri"/>
                <a:sym typeface="Calibri"/>
              </a:rPr>
              <a:t>Good Luck</a:t>
            </a:r>
            <a:r>
              <a:rPr lang="en-GB" sz="2800">
                <a:solidFill>
                  <a:schemeClr val="dk1"/>
                </a:solidFill>
                <a:latin typeface="Calibri"/>
                <a:ea typeface="Calibri"/>
                <a:cs typeface="Calibri"/>
                <a:sym typeface="Calibri"/>
              </a:rPr>
              <a:t>!</a:t>
            </a:r>
            <a:endParaRPr/>
          </a:p>
        </p:txBody>
      </p:sp>
      <p:pic>
        <p:nvPicPr>
          <p:cNvPr descr="Graphical user interface, text, application, email&#10;&#10;Description automatically generated" id="684" name="Google Shape;684;p40"/>
          <p:cNvPicPr preferRelativeResize="0"/>
          <p:nvPr/>
        </p:nvPicPr>
        <p:blipFill rotWithShape="1">
          <a:blip r:embed="rId4">
            <a:alphaModFix/>
          </a:blip>
          <a:srcRect b="7756" l="72475" r="2870" t="84761"/>
          <a:stretch/>
        </p:blipFill>
        <p:spPr>
          <a:xfrm>
            <a:off x="9830088" y="6278264"/>
            <a:ext cx="2032602" cy="347008"/>
          </a:xfrm>
          <a:prstGeom prst="rect">
            <a:avLst/>
          </a:prstGeom>
          <a:noFill/>
          <a:ln>
            <a:noFill/>
          </a:ln>
        </p:spPr>
      </p:pic>
      <p:pic>
        <p:nvPicPr>
          <p:cNvPr descr="Classroom" id="685" name="Google Shape;685;p40"/>
          <p:cNvPicPr preferRelativeResize="0"/>
          <p:nvPr/>
        </p:nvPicPr>
        <p:blipFill rotWithShape="1">
          <a:blip r:embed="rId5">
            <a:alphaModFix/>
          </a:blip>
          <a:srcRect b="0" l="0" r="0" t="0"/>
          <a:stretch/>
        </p:blipFill>
        <p:spPr>
          <a:xfrm>
            <a:off x="8965804" y="6279814"/>
            <a:ext cx="345458" cy="345458"/>
          </a:xfrm>
          <a:prstGeom prst="rect">
            <a:avLst/>
          </a:prstGeom>
          <a:noFill/>
          <a:ln>
            <a:noFill/>
          </a:ln>
        </p:spPr>
      </p:pic>
      <p:pic>
        <p:nvPicPr>
          <p:cNvPr descr="Information" id="686" name="Google Shape;686;p40"/>
          <p:cNvPicPr preferRelativeResize="0"/>
          <p:nvPr/>
        </p:nvPicPr>
        <p:blipFill rotWithShape="1">
          <a:blip r:embed="rId6">
            <a:alphaModFix/>
          </a:blip>
          <a:srcRect b="0" l="0" r="0" t="0"/>
          <a:stretch/>
        </p:blipFill>
        <p:spPr>
          <a:xfrm>
            <a:off x="9328188" y="6273345"/>
            <a:ext cx="351927" cy="3519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5"/>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5"/>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b="1" lang="en-GB">
                <a:solidFill>
                  <a:srgbClr val="FFFFFF"/>
                </a:solidFill>
                <a:latin typeface="Calibri"/>
                <a:ea typeface="Calibri"/>
                <a:cs typeface="Calibri"/>
                <a:sym typeface="Calibri"/>
              </a:rPr>
              <a:t>Accident Reporting &amp; Investigation</a:t>
            </a:r>
            <a:endParaRPr/>
          </a:p>
        </p:txBody>
      </p:sp>
      <p:sp>
        <p:nvSpPr>
          <p:cNvPr id="136" name="Google Shape;136;p5"/>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5"/>
          <p:cNvSpPr txBox="1"/>
          <p:nvPr>
            <p:ph idx="1" type="body"/>
          </p:nvPr>
        </p:nvSpPr>
        <p:spPr>
          <a:xfrm>
            <a:off x="4485254" y="1248937"/>
            <a:ext cx="7186527" cy="49429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GB" sz="3600"/>
              <a:t>Common </a:t>
            </a:r>
            <a:r>
              <a:rPr lang="en-GB" sz="3600" u="sng"/>
              <a:t>Uninformed</a:t>
            </a:r>
            <a:r>
              <a:rPr lang="en-GB" sz="3600"/>
              <a:t> comments:</a:t>
            </a:r>
            <a:br>
              <a:rPr lang="en-GB" sz="3600"/>
            </a:br>
            <a:endParaRPr sz="3600"/>
          </a:p>
          <a:p>
            <a:pPr indent="-228600" lvl="1" marL="685800" rtl="0" algn="l">
              <a:lnSpc>
                <a:spcPct val="90000"/>
              </a:lnSpc>
              <a:spcBef>
                <a:spcPts val="500"/>
              </a:spcBef>
              <a:spcAft>
                <a:spcPts val="0"/>
              </a:spcAft>
              <a:buClr>
                <a:schemeClr val="dk1"/>
              </a:buClr>
              <a:buSzPts val="3600"/>
              <a:buChar char="•"/>
            </a:pPr>
            <a:r>
              <a:rPr lang="en-GB" sz="3600"/>
              <a:t>accidents just happen…</a:t>
            </a:r>
            <a:endParaRPr/>
          </a:p>
          <a:p>
            <a:pPr indent="-228600" lvl="1" marL="685800" rtl="0" algn="l">
              <a:lnSpc>
                <a:spcPct val="90000"/>
              </a:lnSpc>
              <a:spcBef>
                <a:spcPts val="500"/>
              </a:spcBef>
              <a:spcAft>
                <a:spcPts val="0"/>
              </a:spcAft>
              <a:buClr>
                <a:schemeClr val="dk1"/>
              </a:buClr>
              <a:buSzPts val="3600"/>
              <a:buChar char="•"/>
            </a:pPr>
            <a:r>
              <a:rPr lang="en-GB" sz="3600"/>
              <a:t>we don’t have many accidents…</a:t>
            </a:r>
            <a:endParaRPr/>
          </a:p>
          <a:p>
            <a:pPr indent="-228600" lvl="1" marL="685800" rtl="0" algn="l">
              <a:lnSpc>
                <a:spcPct val="90000"/>
              </a:lnSpc>
              <a:spcBef>
                <a:spcPts val="500"/>
              </a:spcBef>
              <a:spcAft>
                <a:spcPts val="0"/>
              </a:spcAft>
              <a:buClr>
                <a:schemeClr val="dk1"/>
              </a:buClr>
              <a:buSzPts val="3600"/>
              <a:buChar char="•"/>
            </a:pPr>
            <a:r>
              <a:rPr lang="en-GB" sz="3600"/>
              <a:t>safety is expensive…</a:t>
            </a:r>
            <a:endParaRPr/>
          </a:p>
          <a:p>
            <a:pPr indent="-228600" lvl="1" marL="685800" rtl="0" algn="l">
              <a:lnSpc>
                <a:spcPct val="90000"/>
              </a:lnSpc>
              <a:spcBef>
                <a:spcPts val="500"/>
              </a:spcBef>
              <a:spcAft>
                <a:spcPts val="0"/>
              </a:spcAft>
              <a:buClr>
                <a:schemeClr val="dk1"/>
              </a:buClr>
              <a:buSzPts val="3600"/>
              <a:buChar char="•"/>
            </a:pPr>
            <a:r>
              <a:rPr lang="en-GB" sz="3600"/>
              <a:t>the insurance company will pay…</a:t>
            </a:r>
            <a:endParaRPr/>
          </a:p>
          <a:p>
            <a:pPr indent="-228600" lvl="1" marL="685800" rtl="0" algn="l">
              <a:lnSpc>
                <a:spcPct val="90000"/>
              </a:lnSpc>
              <a:spcBef>
                <a:spcPts val="500"/>
              </a:spcBef>
              <a:spcAft>
                <a:spcPts val="0"/>
              </a:spcAft>
              <a:buClr>
                <a:schemeClr val="dk1"/>
              </a:buClr>
              <a:buSzPts val="3600"/>
              <a:buChar char="•"/>
            </a:pPr>
            <a:r>
              <a:rPr lang="en-GB" sz="3600"/>
              <a:t>safety is just common sense…</a:t>
            </a:r>
            <a:br>
              <a:rPr lang="en-GB" sz="3600"/>
            </a:br>
            <a:br>
              <a:rPr lang="en-GB" sz="3600"/>
            </a:br>
            <a:endParaRPr sz="3600"/>
          </a:p>
        </p:txBody>
      </p:sp>
      <p:pic>
        <p:nvPicPr>
          <p:cNvPr descr="Graphical user interface, text, application, email&#10;&#10;Description automatically generated" id="138" name="Google Shape;138;p5"/>
          <p:cNvPicPr preferRelativeResize="0"/>
          <p:nvPr/>
        </p:nvPicPr>
        <p:blipFill rotWithShape="1">
          <a:blip r:embed="rId3">
            <a:alphaModFix/>
          </a:blip>
          <a:srcRect b="7756" l="72475" r="2870" t="84761"/>
          <a:stretch/>
        </p:blipFill>
        <p:spPr>
          <a:xfrm>
            <a:off x="9865455" y="6319425"/>
            <a:ext cx="2032602" cy="347008"/>
          </a:xfrm>
          <a:prstGeom prst="rect">
            <a:avLst/>
          </a:prstGeom>
          <a:noFill/>
          <a:ln>
            <a:noFill/>
          </a:ln>
        </p:spPr>
      </p:pic>
      <p:sp>
        <p:nvSpPr>
          <p:cNvPr id="139" name="Google Shape;139;p5"/>
          <p:cNvSpPr txBox="1"/>
          <p:nvPr/>
        </p:nvSpPr>
        <p:spPr>
          <a:xfrm>
            <a:off x="4485254" y="333604"/>
            <a:ext cx="6853296" cy="787812"/>
          </a:xfrm>
          <a:prstGeom prst="rect">
            <a:avLst/>
          </a:prstGeom>
          <a:solidFill>
            <a:schemeClr val="accent4"/>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lang="en-GB" sz="4400">
                <a:solidFill>
                  <a:schemeClr val="dk1"/>
                </a:solidFill>
                <a:latin typeface="Calibri"/>
                <a:ea typeface="Calibri"/>
                <a:cs typeface="Calibri"/>
                <a:sym typeface="Calibri"/>
              </a:rPr>
              <a:t>Perspectives on OHS </a:t>
            </a:r>
            <a:r>
              <a:rPr b="1" lang="en-GB" sz="2800">
                <a:solidFill>
                  <a:schemeClr val="dk1"/>
                </a:solidFill>
                <a:latin typeface="Calibri"/>
                <a:ea typeface="Calibri"/>
                <a:cs typeface="Calibri"/>
                <a:sym typeface="Calibri"/>
              </a:rPr>
              <a:t>(1)</a:t>
            </a:r>
            <a:endParaRPr/>
          </a:p>
        </p:txBody>
      </p:sp>
      <p:pic>
        <p:nvPicPr>
          <p:cNvPr descr="Classroom" id="140" name="Google Shape;140;p5"/>
          <p:cNvPicPr preferRelativeResize="0"/>
          <p:nvPr/>
        </p:nvPicPr>
        <p:blipFill rotWithShape="1">
          <a:blip r:embed="rId4">
            <a:alphaModFix/>
          </a:blip>
          <a:srcRect b="0" l="0" r="0" t="0"/>
          <a:stretch/>
        </p:blipFill>
        <p:spPr>
          <a:xfrm>
            <a:off x="9096431" y="6290881"/>
            <a:ext cx="475081" cy="4040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838200" y="141189"/>
            <a:ext cx="10515600" cy="506881"/>
          </a:xfrm>
          <a:prstGeom prst="rect">
            <a:avLst/>
          </a:prstGeom>
          <a:solidFill>
            <a:schemeClr val="accent2"/>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lang="en-GB" sz="3600">
                <a:latin typeface="Calibri"/>
                <a:ea typeface="Calibri"/>
                <a:cs typeface="Calibri"/>
                <a:sym typeface="Calibri"/>
              </a:rPr>
              <a:t>The Safety Pyramid</a:t>
            </a:r>
            <a:endParaRPr/>
          </a:p>
        </p:txBody>
      </p:sp>
      <p:pic>
        <p:nvPicPr>
          <p:cNvPr descr="Heinrich's Pyramid - Does It Hold Up 90 Years Later?" id="147" name="Google Shape;147;p6"/>
          <p:cNvPicPr preferRelativeResize="0"/>
          <p:nvPr/>
        </p:nvPicPr>
        <p:blipFill rotWithShape="1">
          <a:blip r:embed="rId3">
            <a:alphaModFix/>
          </a:blip>
          <a:srcRect b="0" l="0" r="0" t="0"/>
          <a:stretch/>
        </p:blipFill>
        <p:spPr>
          <a:xfrm>
            <a:off x="929076" y="1229557"/>
            <a:ext cx="10424724" cy="5628443"/>
          </a:xfrm>
          <a:prstGeom prst="rect">
            <a:avLst/>
          </a:prstGeom>
          <a:noFill/>
          <a:ln>
            <a:noFill/>
          </a:ln>
        </p:spPr>
      </p:pic>
      <p:sp>
        <p:nvSpPr>
          <p:cNvPr id="148" name="Google Shape;148;p6"/>
          <p:cNvSpPr txBox="1"/>
          <p:nvPr/>
        </p:nvSpPr>
        <p:spPr>
          <a:xfrm>
            <a:off x="838200" y="816751"/>
            <a:ext cx="10515600" cy="646331"/>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It is far better to be reporting and learning from near misses, minor incidents and hazards where there is little or no loss, than to be reporting actual serious injuries or even fatalities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nvSpPr>
        <p:spPr>
          <a:xfrm>
            <a:off x="197528" y="396777"/>
            <a:ext cx="3974977" cy="5693866"/>
          </a:xfrm>
          <a:prstGeom prst="rect">
            <a:avLst/>
          </a:prstGeom>
          <a:noFill/>
          <a:ln cap="flat" cmpd="sng" w="9525">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600">
                <a:solidFill>
                  <a:srgbClr val="202124"/>
                </a:solidFill>
                <a:latin typeface="Calibri"/>
                <a:ea typeface="Calibri"/>
                <a:cs typeface="Calibri"/>
                <a:sym typeface="Calibri"/>
              </a:rPr>
              <a:t>Accident and ill-health </a:t>
            </a:r>
            <a:br>
              <a:rPr lang="en-GB" sz="2600">
                <a:solidFill>
                  <a:srgbClr val="202124"/>
                </a:solidFill>
                <a:latin typeface="Calibri"/>
                <a:ea typeface="Calibri"/>
                <a:cs typeface="Calibri"/>
                <a:sym typeface="Calibri"/>
              </a:rPr>
            </a:br>
            <a:r>
              <a:rPr b="1" lang="en-GB" sz="2600">
                <a:solidFill>
                  <a:srgbClr val="4472C4"/>
                </a:solidFill>
                <a:latin typeface="Calibri"/>
                <a:ea typeface="Calibri"/>
                <a:cs typeface="Calibri"/>
                <a:sym typeface="Calibri"/>
              </a:rPr>
              <a:t>costs</a:t>
            </a:r>
            <a:r>
              <a:rPr lang="en-GB" sz="2600">
                <a:solidFill>
                  <a:srgbClr val="202124"/>
                </a:solidFill>
                <a:latin typeface="Calibri"/>
                <a:ea typeface="Calibri"/>
                <a:cs typeface="Calibri"/>
                <a:sym typeface="Calibri"/>
              </a:rPr>
              <a:t> can be likened to an </a:t>
            </a:r>
            <a:r>
              <a:rPr b="1" lang="en-GB" sz="2600">
                <a:solidFill>
                  <a:srgbClr val="4472C4"/>
                </a:solidFill>
                <a:latin typeface="Calibri"/>
                <a:ea typeface="Calibri"/>
                <a:cs typeface="Calibri"/>
                <a:sym typeface="Calibri"/>
              </a:rPr>
              <a:t>iceberg:</a:t>
            </a:r>
            <a:r>
              <a:rPr lang="en-GB" sz="2600">
                <a:solidFill>
                  <a:schemeClr val="dk1"/>
                </a:solidFill>
                <a:latin typeface="Calibri"/>
                <a:ea typeface="Calibri"/>
                <a:cs typeface="Calibri"/>
                <a:sym typeface="Calibri"/>
              </a:rPr>
              <a:t> </a:t>
            </a:r>
            <a:r>
              <a:rPr b="1" lang="en-GB" sz="2600">
                <a:solidFill>
                  <a:srgbClr val="4472C4"/>
                </a:solidFill>
                <a:latin typeface="Calibri"/>
                <a:ea typeface="Calibri"/>
                <a:cs typeface="Calibri"/>
                <a:sym typeface="Calibri"/>
              </a:rPr>
              <a:t>costs</a:t>
            </a:r>
            <a:r>
              <a:rPr lang="en-GB" sz="2600">
                <a:solidFill>
                  <a:srgbClr val="202124"/>
                </a:solidFill>
                <a:latin typeface="Calibri"/>
                <a:ea typeface="Calibri"/>
                <a:cs typeface="Calibri"/>
                <a:sym typeface="Calibri"/>
              </a:rPr>
              <a:t> that are recoverable (insured) are visible but those that are unrecoverable are </a:t>
            </a:r>
            <a:r>
              <a:rPr b="1" lang="en-GB" sz="2600">
                <a:solidFill>
                  <a:srgbClr val="4472C4"/>
                </a:solidFill>
                <a:latin typeface="Calibri"/>
                <a:ea typeface="Calibri"/>
                <a:cs typeface="Calibri"/>
                <a:sym typeface="Calibri"/>
              </a:rPr>
              <a:t>hidden</a:t>
            </a:r>
            <a:r>
              <a:rPr lang="en-GB" sz="2600">
                <a:solidFill>
                  <a:srgbClr val="202124"/>
                </a:solidFill>
                <a:latin typeface="Calibri"/>
                <a:ea typeface="Calibri"/>
                <a:cs typeface="Calibri"/>
                <a:sym typeface="Calibri"/>
              </a:rPr>
              <a:t> below the waterline and are many times greater. </a:t>
            </a:r>
            <a:br>
              <a:rPr lang="en-GB" sz="2600">
                <a:solidFill>
                  <a:srgbClr val="202124"/>
                </a:solidFill>
                <a:latin typeface="Calibri"/>
                <a:ea typeface="Calibri"/>
                <a:cs typeface="Calibri"/>
                <a:sym typeface="Calibri"/>
              </a:rPr>
            </a:br>
            <a:r>
              <a:rPr lang="en-GB" sz="2600">
                <a:solidFill>
                  <a:srgbClr val="202124"/>
                </a:solidFill>
                <a:latin typeface="Calibri"/>
                <a:ea typeface="Calibri"/>
                <a:cs typeface="Calibri"/>
                <a:sym typeface="Calibri"/>
              </a:rPr>
              <a:t>Some commentators estimate the </a:t>
            </a:r>
            <a:r>
              <a:rPr b="1" lang="en-GB" sz="2600">
                <a:solidFill>
                  <a:srgbClr val="4472C4"/>
                </a:solidFill>
                <a:latin typeface="Calibri"/>
                <a:ea typeface="Calibri"/>
                <a:cs typeface="Calibri"/>
                <a:sym typeface="Calibri"/>
              </a:rPr>
              <a:t>hidden cost</a:t>
            </a:r>
            <a:r>
              <a:rPr lang="en-GB" sz="2600">
                <a:solidFill>
                  <a:srgbClr val="4472C4"/>
                </a:solidFill>
                <a:latin typeface="Calibri"/>
                <a:ea typeface="Calibri"/>
                <a:cs typeface="Calibri"/>
                <a:sym typeface="Calibri"/>
              </a:rPr>
              <a:t> </a:t>
            </a:r>
            <a:r>
              <a:rPr lang="en-GB" sz="2600">
                <a:solidFill>
                  <a:srgbClr val="202124"/>
                </a:solidFill>
                <a:latin typeface="Calibri"/>
                <a:ea typeface="Calibri"/>
                <a:cs typeface="Calibri"/>
                <a:sym typeface="Calibri"/>
              </a:rPr>
              <a:t>of accidents can be up to </a:t>
            </a:r>
            <a:r>
              <a:rPr b="1" lang="en-GB" sz="2600">
                <a:solidFill>
                  <a:srgbClr val="FF0000"/>
                </a:solidFill>
                <a:latin typeface="Calibri"/>
                <a:ea typeface="Calibri"/>
                <a:cs typeface="Calibri"/>
                <a:sym typeface="Calibri"/>
              </a:rPr>
              <a:t>10</a:t>
            </a:r>
            <a:r>
              <a:rPr lang="en-GB" sz="2600">
                <a:solidFill>
                  <a:srgbClr val="202124"/>
                </a:solidFill>
                <a:latin typeface="Calibri"/>
                <a:ea typeface="Calibri"/>
                <a:cs typeface="Calibri"/>
                <a:sym typeface="Calibri"/>
              </a:rPr>
              <a:t> times greater than the </a:t>
            </a:r>
            <a:r>
              <a:rPr b="1" lang="en-GB" sz="2600">
                <a:solidFill>
                  <a:srgbClr val="4472C4"/>
                </a:solidFill>
                <a:latin typeface="Calibri"/>
                <a:ea typeface="Calibri"/>
                <a:cs typeface="Calibri"/>
                <a:sym typeface="Calibri"/>
              </a:rPr>
              <a:t>insured costs</a:t>
            </a:r>
            <a:r>
              <a:rPr lang="en-GB" sz="2600">
                <a:solidFill>
                  <a:srgbClr val="202124"/>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pic>
        <p:nvPicPr>
          <p:cNvPr descr="Iodexo Iceberg" id="155" name="Google Shape;155;p7"/>
          <p:cNvPicPr preferRelativeResize="0"/>
          <p:nvPr/>
        </p:nvPicPr>
        <p:blipFill rotWithShape="1">
          <a:blip r:embed="rId3">
            <a:alphaModFix/>
          </a:blip>
          <a:srcRect b="4300" l="6933" r="4571" t="0"/>
          <a:stretch/>
        </p:blipFill>
        <p:spPr>
          <a:xfrm>
            <a:off x="4347840" y="396777"/>
            <a:ext cx="7617041" cy="5693866"/>
          </a:xfrm>
          <a:prstGeom prst="rect">
            <a:avLst/>
          </a:prstGeom>
          <a:noFill/>
          <a:ln>
            <a:noFill/>
          </a:ln>
        </p:spPr>
      </p:pic>
      <p:pic>
        <p:nvPicPr>
          <p:cNvPr descr="Classroom" id="156" name="Google Shape;156;p7"/>
          <p:cNvPicPr preferRelativeResize="0"/>
          <p:nvPr/>
        </p:nvPicPr>
        <p:blipFill rotWithShape="1">
          <a:blip r:embed="rId4">
            <a:alphaModFix/>
          </a:blip>
          <a:srcRect b="0" l="0" r="0" t="0"/>
          <a:stretch/>
        </p:blipFill>
        <p:spPr>
          <a:xfrm>
            <a:off x="11489800" y="6259175"/>
            <a:ext cx="475081" cy="4040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8"/>
          <p:cNvSpPr txBox="1"/>
          <p:nvPr>
            <p:ph type="title"/>
          </p:nvPr>
        </p:nvSpPr>
        <p:spPr>
          <a:xfrm>
            <a:off x="1653363" y="365760"/>
            <a:ext cx="9367203" cy="770582"/>
          </a:xfrm>
          <a:prstGeom prst="rect">
            <a:avLst/>
          </a:prstGeom>
          <a:solidFill>
            <a:schemeClr val="accent4"/>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a:t>Perspectives on OHS </a:t>
            </a:r>
            <a:r>
              <a:rPr b="1" lang="en-GB" sz="2800"/>
              <a:t>(2)</a:t>
            </a:r>
            <a:endParaRPr/>
          </a:p>
        </p:txBody>
      </p:sp>
      <p:sp>
        <p:nvSpPr>
          <p:cNvPr id="163" name="Google Shape;163;p8"/>
          <p:cNvSpPr/>
          <p:nvPr/>
        </p:nvSpPr>
        <p:spPr>
          <a:xfrm>
            <a:off x="1" y="0"/>
            <a:ext cx="1764099" cy="1558212"/>
          </a:xfrm>
          <a:custGeom>
            <a:rect b="b" l="l" r="r" t="t"/>
            <a:pathLst>
              <a:path extrusionOk="0" h="1558212" w="1764099">
                <a:moveTo>
                  <a:pt x="0" y="0"/>
                </a:moveTo>
                <a:lnTo>
                  <a:pt x="1764099" y="0"/>
                </a:lnTo>
                <a:lnTo>
                  <a:pt x="1042087" y="1558212"/>
                </a:lnTo>
                <a:lnTo>
                  <a:pt x="0" y="15582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8"/>
          <p:cNvSpPr/>
          <p:nvPr/>
        </p:nvSpPr>
        <p:spPr>
          <a:xfrm>
            <a:off x="1" y="1691640"/>
            <a:ext cx="12191999" cy="5166360"/>
          </a:xfrm>
          <a:custGeom>
            <a:rect b="b" l="l" r="r" t="t"/>
            <a:pathLst>
              <a:path extrusionOk="0" h="5166360" w="12191999">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8"/>
          <p:cNvSpPr/>
          <p:nvPr/>
        </p:nvSpPr>
        <p:spPr>
          <a:xfrm>
            <a:off x="0" y="1691641"/>
            <a:ext cx="971654" cy="2096979"/>
          </a:xfrm>
          <a:custGeom>
            <a:rect b="b" l="l" r="r" t="t"/>
            <a:pathLst>
              <a:path extrusionOk="0" h="2096979" w="971654">
                <a:moveTo>
                  <a:pt x="0" y="0"/>
                </a:moveTo>
                <a:lnTo>
                  <a:pt x="971654" y="0"/>
                </a:lnTo>
                <a:lnTo>
                  <a:pt x="0" y="2096979"/>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8"/>
          <p:cNvSpPr txBox="1"/>
          <p:nvPr>
            <p:ph idx="1" type="body"/>
          </p:nvPr>
        </p:nvSpPr>
        <p:spPr>
          <a:xfrm>
            <a:off x="1073020" y="2176272"/>
            <a:ext cx="10898156" cy="404164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600"/>
              <a:buNone/>
            </a:pPr>
            <a:r>
              <a:rPr b="1" lang="en-GB" sz="2600">
                <a:latin typeface="Calibri"/>
                <a:ea typeface="Calibri"/>
                <a:cs typeface="Calibri"/>
                <a:sym typeface="Calibri"/>
              </a:rPr>
              <a:t>Health and safety is a condition free from risk of injury or threat to our </a:t>
            </a:r>
            <a:br>
              <a:rPr b="1" lang="en-GB" sz="2600">
                <a:latin typeface="Calibri"/>
                <a:ea typeface="Calibri"/>
                <a:cs typeface="Calibri"/>
                <a:sym typeface="Calibri"/>
              </a:rPr>
            </a:br>
            <a:r>
              <a:rPr b="1" lang="en-GB" sz="2600">
                <a:latin typeface="Calibri"/>
                <a:ea typeface="Calibri"/>
                <a:cs typeface="Calibri"/>
                <a:sym typeface="Calibri"/>
              </a:rPr>
              <a:t>health and well being. </a:t>
            </a:r>
            <a:endParaRPr/>
          </a:p>
          <a:p>
            <a:pPr indent="0" lvl="0" marL="0" rtl="0" algn="ctr">
              <a:lnSpc>
                <a:spcPct val="90000"/>
              </a:lnSpc>
              <a:spcBef>
                <a:spcPts val="1000"/>
              </a:spcBef>
              <a:spcAft>
                <a:spcPts val="0"/>
              </a:spcAft>
              <a:buClr>
                <a:schemeClr val="dk1"/>
              </a:buClr>
              <a:buSzPts val="2600"/>
              <a:buNone/>
            </a:pPr>
            <a:r>
              <a:rPr lang="en-GB" sz="2600">
                <a:latin typeface="Calibri"/>
                <a:ea typeface="Calibri"/>
                <a:cs typeface="Calibri"/>
                <a:sym typeface="Calibri"/>
              </a:rPr>
              <a:t>----------</a:t>
            </a:r>
            <a:br>
              <a:rPr lang="en-GB" sz="2600">
                <a:latin typeface="Calibri"/>
                <a:ea typeface="Calibri"/>
                <a:cs typeface="Calibri"/>
                <a:sym typeface="Calibri"/>
              </a:rPr>
            </a:br>
            <a:r>
              <a:rPr b="1" lang="en-GB" sz="2600">
                <a:solidFill>
                  <a:srgbClr val="7030A0"/>
                </a:solidFill>
                <a:latin typeface="Calibri"/>
                <a:ea typeface="Calibri"/>
                <a:cs typeface="Calibri"/>
                <a:sym typeface="Calibri"/>
              </a:rPr>
              <a:t>It is an objective to be achieved, </a:t>
            </a:r>
            <a:r>
              <a:rPr b="1" lang="en-GB" sz="2600" u="sng">
                <a:solidFill>
                  <a:srgbClr val="7030A0"/>
                </a:solidFill>
                <a:latin typeface="Calibri"/>
                <a:ea typeface="Calibri"/>
                <a:cs typeface="Calibri"/>
                <a:sym typeface="Calibri"/>
              </a:rPr>
              <a:t>not</a:t>
            </a:r>
            <a:r>
              <a:rPr b="1" lang="en-GB" sz="2600">
                <a:solidFill>
                  <a:srgbClr val="7030A0"/>
                </a:solidFill>
                <a:latin typeface="Calibri"/>
                <a:ea typeface="Calibri"/>
                <a:cs typeface="Calibri"/>
                <a:sym typeface="Calibri"/>
              </a:rPr>
              <a:t> a natural state of affairs. </a:t>
            </a:r>
            <a:endParaRPr/>
          </a:p>
          <a:p>
            <a:pPr indent="0" lvl="0" marL="0" rtl="0" algn="ctr">
              <a:lnSpc>
                <a:spcPct val="90000"/>
              </a:lnSpc>
              <a:spcBef>
                <a:spcPts val="1000"/>
              </a:spcBef>
              <a:spcAft>
                <a:spcPts val="0"/>
              </a:spcAft>
              <a:buClr>
                <a:schemeClr val="dk1"/>
              </a:buClr>
              <a:buSzPts val="2600"/>
              <a:buNone/>
            </a:pPr>
            <a:r>
              <a:rPr lang="en-GB" sz="2600">
                <a:latin typeface="Calibri"/>
                <a:ea typeface="Calibri"/>
                <a:cs typeface="Calibri"/>
                <a:sym typeface="Calibri"/>
              </a:rPr>
              <a:t>----------</a:t>
            </a:r>
            <a:br>
              <a:rPr lang="en-GB" sz="2600">
                <a:latin typeface="Calibri"/>
                <a:ea typeface="Calibri"/>
                <a:cs typeface="Calibri"/>
                <a:sym typeface="Calibri"/>
              </a:rPr>
            </a:br>
            <a:r>
              <a:rPr b="1" lang="en-GB" sz="2600">
                <a:solidFill>
                  <a:srgbClr val="00B0F0"/>
                </a:solidFill>
                <a:latin typeface="Calibri"/>
                <a:ea typeface="Calibri"/>
                <a:cs typeface="Calibri"/>
                <a:sym typeface="Calibri"/>
              </a:rPr>
              <a:t>To achieve a high level of health and safety requires effort and commitment . </a:t>
            </a:r>
            <a:endParaRPr/>
          </a:p>
          <a:p>
            <a:pPr indent="0" lvl="0" marL="0" rtl="0" algn="ctr">
              <a:lnSpc>
                <a:spcPct val="90000"/>
              </a:lnSpc>
              <a:spcBef>
                <a:spcPts val="1000"/>
              </a:spcBef>
              <a:spcAft>
                <a:spcPts val="0"/>
              </a:spcAft>
              <a:buClr>
                <a:schemeClr val="dk1"/>
              </a:buClr>
              <a:buSzPts val="2600"/>
              <a:buNone/>
            </a:pPr>
            <a:r>
              <a:rPr lang="en-GB" sz="2600">
                <a:latin typeface="Calibri"/>
                <a:ea typeface="Calibri"/>
                <a:cs typeface="Calibri"/>
                <a:sym typeface="Calibri"/>
              </a:rPr>
              <a:t>----------</a:t>
            </a:r>
            <a:br>
              <a:rPr lang="en-GB" sz="2600">
                <a:latin typeface="Calibri"/>
                <a:ea typeface="Calibri"/>
                <a:cs typeface="Calibri"/>
                <a:sym typeface="Calibri"/>
              </a:rPr>
            </a:br>
            <a:r>
              <a:rPr b="1" lang="en-GB" sz="2600">
                <a:solidFill>
                  <a:srgbClr val="FF0000"/>
                </a:solidFill>
                <a:latin typeface="Calibri"/>
                <a:ea typeface="Calibri"/>
                <a:cs typeface="Calibri"/>
                <a:sym typeface="Calibri"/>
              </a:rPr>
              <a:t>There is no such thing as total health and safety , as we can never completely eliminate risks or threats we can only seek to reduce them as far as possible and control those that we cannot eliminate.</a:t>
            </a:r>
            <a:endParaRPr/>
          </a:p>
          <a:p>
            <a:pPr indent="0" lvl="0" marL="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pic>
        <p:nvPicPr>
          <p:cNvPr descr="Classroom" id="167" name="Google Shape;167;p8"/>
          <p:cNvPicPr preferRelativeResize="0"/>
          <p:nvPr/>
        </p:nvPicPr>
        <p:blipFill rotWithShape="1">
          <a:blip r:embed="rId3">
            <a:alphaModFix/>
          </a:blip>
          <a:srcRect b="0" l="0" r="0" t="0"/>
          <a:stretch/>
        </p:blipFill>
        <p:spPr>
          <a:xfrm>
            <a:off x="9511185" y="6351348"/>
            <a:ext cx="457251" cy="457251"/>
          </a:xfrm>
          <a:prstGeom prst="rect">
            <a:avLst/>
          </a:prstGeom>
          <a:noFill/>
          <a:ln>
            <a:noFill/>
          </a:ln>
        </p:spPr>
      </p:pic>
      <p:pic>
        <p:nvPicPr>
          <p:cNvPr descr="Graphical user interface, text, application, email&#10;&#10;Description automatically generated" id="168" name="Google Shape;168;p8"/>
          <p:cNvPicPr preferRelativeResize="0"/>
          <p:nvPr/>
        </p:nvPicPr>
        <p:blipFill rotWithShape="1">
          <a:blip r:embed="rId4">
            <a:alphaModFix/>
          </a:blip>
          <a:srcRect b="7756" l="72475" r="2870" t="84761"/>
          <a:stretch/>
        </p:blipFill>
        <p:spPr>
          <a:xfrm>
            <a:off x="10063917" y="6368240"/>
            <a:ext cx="2032602" cy="3470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type="title"/>
          </p:nvPr>
        </p:nvSpPr>
        <p:spPr>
          <a:xfrm>
            <a:off x="578839" y="191567"/>
            <a:ext cx="11115413" cy="815112"/>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b="1" lang="en-GB" sz="2800">
                <a:solidFill>
                  <a:schemeClr val="lt1"/>
                </a:solidFill>
                <a:latin typeface="Calibri"/>
                <a:ea typeface="Calibri"/>
                <a:cs typeface="Calibri"/>
                <a:sym typeface="Calibri"/>
              </a:rPr>
              <a:t>What are the four principal motivators to ensure OHS at work?</a:t>
            </a:r>
            <a:endParaRPr/>
          </a:p>
        </p:txBody>
      </p:sp>
      <p:sp>
        <p:nvSpPr>
          <p:cNvPr id="175" name="Google Shape;175;p9"/>
          <p:cNvSpPr txBox="1"/>
          <p:nvPr>
            <p:ph idx="1" type="body"/>
          </p:nvPr>
        </p:nvSpPr>
        <p:spPr>
          <a:xfrm>
            <a:off x="427837" y="1129004"/>
            <a:ext cx="11403107" cy="5047959"/>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107000"/>
              </a:lnSpc>
              <a:spcBef>
                <a:spcPts val="0"/>
              </a:spcBef>
              <a:spcAft>
                <a:spcPts val="0"/>
              </a:spcAft>
              <a:buClr>
                <a:schemeClr val="dk1"/>
              </a:buClr>
              <a:buSzPts val="1800"/>
              <a:buNone/>
            </a:pPr>
            <a:r>
              <a:t/>
            </a:r>
            <a:endParaRPr sz="1800">
              <a:latin typeface="Calibri"/>
              <a:ea typeface="Calibri"/>
              <a:cs typeface="Calibri"/>
              <a:sym typeface="Calibri"/>
            </a:endParaRPr>
          </a:p>
          <a:p>
            <a:pPr indent="-342900" lvl="0" marL="342900" rtl="0" algn="l">
              <a:lnSpc>
                <a:spcPct val="107000"/>
              </a:lnSpc>
              <a:spcBef>
                <a:spcPts val="1800"/>
              </a:spcBef>
              <a:spcAft>
                <a:spcPts val="0"/>
              </a:spcAft>
              <a:buClr>
                <a:schemeClr val="accent2"/>
              </a:buClr>
              <a:buSzPts val="2600"/>
              <a:buFont typeface="Calibri"/>
              <a:buAutoNum type="arabicPeriod"/>
            </a:pPr>
            <a:r>
              <a:rPr b="1" lang="en-GB" sz="2600">
                <a:solidFill>
                  <a:schemeClr val="accent1"/>
                </a:solidFill>
                <a:latin typeface="Calibri"/>
                <a:ea typeface="Calibri"/>
                <a:cs typeface="Calibri"/>
                <a:sym typeface="Calibri"/>
              </a:rPr>
              <a:t>Moral</a:t>
            </a:r>
            <a:r>
              <a:rPr lang="en-GB" sz="2600">
                <a:latin typeface="Calibri"/>
                <a:ea typeface="Calibri"/>
                <a:cs typeface="Calibri"/>
                <a:sym typeface="Calibri"/>
              </a:rPr>
              <a:t> - our duty towards our neighbours/fellow workers. </a:t>
            </a:r>
            <a:endParaRPr/>
          </a:p>
          <a:p>
            <a:pPr indent="-342900" lvl="0" marL="342900" rtl="0" algn="l">
              <a:lnSpc>
                <a:spcPct val="107000"/>
              </a:lnSpc>
              <a:spcBef>
                <a:spcPts val="1800"/>
              </a:spcBef>
              <a:spcAft>
                <a:spcPts val="0"/>
              </a:spcAft>
              <a:buClr>
                <a:schemeClr val="accent2"/>
              </a:buClr>
              <a:buSzPts val="2600"/>
              <a:buFont typeface="Calibri"/>
              <a:buAutoNum type="arabicPeriod"/>
            </a:pPr>
            <a:r>
              <a:rPr b="1" lang="en-GB" sz="2600">
                <a:solidFill>
                  <a:schemeClr val="accent1"/>
                </a:solidFill>
                <a:latin typeface="Calibri"/>
                <a:ea typeface="Calibri"/>
                <a:cs typeface="Calibri"/>
                <a:sym typeface="Calibri"/>
              </a:rPr>
              <a:t>Economic</a:t>
            </a:r>
            <a:r>
              <a:rPr b="1" lang="en-GB" sz="2600">
                <a:latin typeface="Calibri"/>
                <a:ea typeface="Calibri"/>
                <a:cs typeface="Calibri"/>
                <a:sym typeface="Calibri"/>
              </a:rPr>
              <a:t> </a:t>
            </a:r>
            <a:r>
              <a:rPr lang="en-GB" sz="2600">
                <a:latin typeface="Calibri"/>
                <a:ea typeface="Calibri"/>
                <a:cs typeface="Calibri"/>
                <a:sym typeface="Calibri"/>
              </a:rPr>
              <a:t>- failing to ensure OHS results in costs e.g. due to damages; for medical treatment; coping with disability or fines. </a:t>
            </a:r>
            <a:endParaRPr/>
          </a:p>
          <a:p>
            <a:pPr indent="-342900" lvl="0" marL="342900" rtl="0" algn="l">
              <a:lnSpc>
                <a:spcPct val="107000"/>
              </a:lnSpc>
              <a:spcBef>
                <a:spcPts val="1800"/>
              </a:spcBef>
              <a:spcAft>
                <a:spcPts val="0"/>
              </a:spcAft>
              <a:buClr>
                <a:schemeClr val="accent2"/>
              </a:buClr>
              <a:buSzPts val="2600"/>
              <a:buFont typeface="Calibri"/>
              <a:buAutoNum type="arabicPeriod"/>
            </a:pPr>
            <a:r>
              <a:rPr b="1" lang="en-GB" sz="2600">
                <a:solidFill>
                  <a:schemeClr val="accent1"/>
                </a:solidFill>
                <a:latin typeface="Calibri"/>
                <a:ea typeface="Calibri"/>
                <a:cs typeface="Calibri"/>
                <a:sym typeface="Calibri"/>
              </a:rPr>
              <a:t>Legal </a:t>
            </a:r>
            <a:r>
              <a:rPr lang="en-GB" sz="2600">
                <a:latin typeface="Calibri"/>
                <a:ea typeface="Calibri"/>
                <a:cs typeface="Calibri"/>
                <a:sym typeface="Calibri"/>
              </a:rPr>
              <a:t>- there are social penalties for failing to ensure our own health and safety or that of others that we may cause to be injured. </a:t>
            </a:r>
            <a:endParaRPr/>
          </a:p>
          <a:p>
            <a:pPr indent="-342900" lvl="0" marL="342900" rtl="0" algn="l">
              <a:lnSpc>
                <a:spcPct val="107000"/>
              </a:lnSpc>
              <a:spcBef>
                <a:spcPts val="1800"/>
              </a:spcBef>
              <a:spcAft>
                <a:spcPts val="0"/>
              </a:spcAft>
              <a:buClr>
                <a:schemeClr val="accent2"/>
              </a:buClr>
              <a:buSzPts val="2600"/>
              <a:buFont typeface="Calibri"/>
              <a:buAutoNum type="arabicPeriod"/>
            </a:pPr>
            <a:r>
              <a:rPr b="1" lang="en-GB" sz="2600">
                <a:solidFill>
                  <a:schemeClr val="accent1"/>
                </a:solidFill>
                <a:latin typeface="Calibri"/>
                <a:ea typeface="Calibri"/>
                <a:cs typeface="Calibri"/>
                <a:sym typeface="Calibri"/>
              </a:rPr>
              <a:t>For company’s </a:t>
            </a:r>
            <a:r>
              <a:rPr lang="en-GB" sz="2600">
                <a:latin typeface="Calibri"/>
                <a:ea typeface="Calibri"/>
                <a:cs typeface="Calibri"/>
                <a:sym typeface="Calibri"/>
              </a:rPr>
              <a:t>- the responsibility of the company for preventing accidents and ill-health to employees and others. What we do has an effect on others around us - legislation and company rules seek to define the limits of acceptable behaviour. </a:t>
            </a:r>
            <a:endParaRPr sz="2600">
              <a:latin typeface="Calibri"/>
              <a:ea typeface="Calibri"/>
              <a:cs typeface="Calibri"/>
              <a:sym typeface="Calibri"/>
            </a:endParaRPr>
          </a:p>
          <a:p>
            <a:pPr indent="0" lvl="0" marL="0" rtl="0" algn="l">
              <a:lnSpc>
                <a:spcPct val="90000"/>
              </a:lnSpc>
              <a:spcBef>
                <a:spcPts val="1800"/>
              </a:spcBef>
              <a:spcAft>
                <a:spcPts val="0"/>
              </a:spcAft>
              <a:buClr>
                <a:schemeClr val="dk1"/>
              </a:buClr>
              <a:buSzPts val="2800"/>
              <a:buNone/>
            </a:pPr>
            <a:r>
              <a:t/>
            </a:r>
            <a:endParaRPr/>
          </a:p>
        </p:txBody>
      </p:sp>
      <p:pic>
        <p:nvPicPr>
          <p:cNvPr descr="Classroom" id="176" name="Google Shape;176;p9"/>
          <p:cNvPicPr preferRelativeResize="0"/>
          <p:nvPr/>
        </p:nvPicPr>
        <p:blipFill rotWithShape="1">
          <a:blip r:embed="rId3">
            <a:alphaModFix/>
          </a:blip>
          <a:srcRect b="0" l="0" r="0" t="0"/>
          <a:stretch/>
        </p:blipFill>
        <p:spPr>
          <a:xfrm>
            <a:off x="8879648" y="6264303"/>
            <a:ext cx="457251" cy="457251"/>
          </a:xfrm>
          <a:prstGeom prst="rect">
            <a:avLst/>
          </a:prstGeom>
          <a:noFill/>
          <a:ln>
            <a:noFill/>
          </a:ln>
        </p:spPr>
      </p:pic>
      <p:pic>
        <p:nvPicPr>
          <p:cNvPr descr="Information" id="177" name="Google Shape;177;p9"/>
          <p:cNvPicPr preferRelativeResize="0"/>
          <p:nvPr/>
        </p:nvPicPr>
        <p:blipFill rotWithShape="1">
          <a:blip r:embed="rId4">
            <a:alphaModFix/>
          </a:blip>
          <a:srcRect b="0" l="0" r="0" t="0"/>
          <a:stretch/>
        </p:blipFill>
        <p:spPr>
          <a:xfrm>
            <a:off x="11473956" y="6289976"/>
            <a:ext cx="356988" cy="356988"/>
          </a:xfrm>
          <a:prstGeom prst="rect">
            <a:avLst/>
          </a:prstGeom>
          <a:noFill/>
          <a:ln>
            <a:noFill/>
          </a:ln>
        </p:spPr>
      </p:pic>
      <p:pic>
        <p:nvPicPr>
          <p:cNvPr descr="Graphical user interface, text, application, email&#10;&#10;Description automatically generated" id="178" name="Google Shape;178;p9"/>
          <p:cNvPicPr preferRelativeResize="0"/>
          <p:nvPr/>
        </p:nvPicPr>
        <p:blipFill rotWithShape="1">
          <a:blip r:embed="rId5">
            <a:alphaModFix/>
          </a:blip>
          <a:srcRect b="7756" l="72475" r="2870" t="84761"/>
          <a:stretch/>
        </p:blipFill>
        <p:spPr>
          <a:xfrm>
            <a:off x="9413732" y="6328407"/>
            <a:ext cx="2032602" cy="34700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2020-11-24T19:36:29Z</dcterms:created>
  <dc:creator>Stephen Craig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0x010100B67577382E08414AA2BF668878EA5AA4</vt:lpwstr>
  </property>
</Properties>
</file>